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9d9f498e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9d9f498e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ddc1cf631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ddc1cf631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def6671f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def6671f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ddc1cf631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ddc1cf631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ddc1cf631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ddc1cf631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ddc1cf631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ddc1cf631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9d9f498e7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9d9f498e7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push/>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500875"/>
            <a:ext cx="8520600" cy="999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The Libertie Project </a:t>
            </a:r>
            <a:endParaRPr/>
          </a:p>
        </p:txBody>
      </p:sp>
      <p:sp>
        <p:nvSpPr>
          <p:cNvPr id="55" name="Google Shape;55;p13"/>
          <p:cNvSpPr txBox="1"/>
          <p:nvPr>
            <p:ph idx="1" type="subTitle"/>
          </p:nvPr>
        </p:nvSpPr>
        <p:spPr>
          <a:xfrm>
            <a:off x="311700" y="374240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4700">
                <a:solidFill>
                  <a:schemeClr val="dk1"/>
                </a:solidFill>
              </a:rPr>
              <a:t>Digital Hub</a:t>
            </a:r>
            <a:endParaRPr sz="4700">
              <a:solidFill>
                <a:schemeClr val="dk1"/>
              </a:solidFill>
            </a:endParaRPr>
          </a:p>
        </p:txBody>
      </p:sp>
      <p:pic>
        <p:nvPicPr>
          <p:cNvPr id="56" name="Google Shape;56;p13"/>
          <p:cNvPicPr preferRelativeResize="0"/>
          <p:nvPr/>
        </p:nvPicPr>
        <p:blipFill>
          <a:blip r:embed="rId3">
            <a:alphaModFix/>
          </a:blip>
          <a:stretch>
            <a:fillRect/>
          </a:stretch>
        </p:blipFill>
        <p:spPr>
          <a:xfrm>
            <a:off x="1908400" y="346975"/>
            <a:ext cx="4933850" cy="2153900"/>
          </a:xfrm>
          <a:prstGeom prst="rect">
            <a:avLst/>
          </a:prstGeom>
          <a:noFill/>
          <a:ln cap="flat" cmpd="sng" w="28575">
            <a:solidFill>
              <a:schemeClr val="dk2"/>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1400"/>
                                        <p:tgtEl>
                                          <p:spTgt spid="5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60" name="Shape 60"/>
        <p:cNvGrpSpPr/>
        <p:nvPr/>
      </p:nvGrpSpPr>
      <p:grpSpPr>
        <a:xfrm>
          <a:off x="0" y="0"/>
          <a:ext cx="0" cy="0"/>
          <a:chOff x="0" y="0"/>
          <a:chExt cx="0" cy="0"/>
        </a:xfrm>
      </p:grpSpPr>
      <p:sp>
        <p:nvSpPr>
          <p:cNvPr id="61" name="Google Shape;61;p14"/>
          <p:cNvSpPr txBox="1"/>
          <p:nvPr>
            <p:ph type="ctrTitle"/>
          </p:nvPr>
        </p:nvSpPr>
        <p:spPr>
          <a:xfrm>
            <a:off x="260675" y="101650"/>
            <a:ext cx="8520600" cy="79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GB" sz="4080" u="sng"/>
              <a:t>The Libertie Project</a:t>
            </a:r>
            <a:endParaRPr sz="4080" u="sng"/>
          </a:p>
        </p:txBody>
      </p:sp>
      <p:sp>
        <p:nvSpPr>
          <p:cNvPr id="62" name="Google Shape;62;p14"/>
          <p:cNvSpPr txBox="1"/>
          <p:nvPr>
            <p:ph idx="1" type="subTitle"/>
          </p:nvPr>
        </p:nvSpPr>
        <p:spPr>
          <a:xfrm>
            <a:off x="444375" y="7790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sz="3100">
                <a:solidFill>
                  <a:schemeClr val="dk1"/>
                </a:solidFill>
              </a:rPr>
              <a:t>Who are we?</a:t>
            </a:r>
            <a:endParaRPr sz="3100">
              <a:solidFill>
                <a:schemeClr val="dk1"/>
              </a:solidFill>
            </a:endParaRPr>
          </a:p>
        </p:txBody>
      </p:sp>
      <p:sp>
        <p:nvSpPr>
          <p:cNvPr id="63" name="Google Shape;63;p14"/>
          <p:cNvSpPr txBox="1"/>
          <p:nvPr/>
        </p:nvSpPr>
        <p:spPr>
          <a:xfrm>
            <a:off x="724600" y="1757100"/>
            <a:ext cx="7868400" cy="338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600"/>
              <a:t>The Libertie Project is a Micro Social Enterprise based in Inverness and serving the Highland Region. It has been established since 2016 and has previously focused on on a number of organisational aims.</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GB" sz="1600"/>
              <a:t>The Libertie Project has worked in Digital Inclusion across the Highlands for many years. Covid exposed the extent of digital exclusion in the Highlands and the impact of severe social isolation, especially amongst older people, has been stark. We saw the growing importance of helping people to become digitally included.</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GB" sz="1600"/>
              <a:t>Emerging from Lockdown under new management and with a new organisational focus in August 2021, we now specialise in Digital Inclusion Services, working with a large network of partner referral organisations. We strive to support the digitally excluded community and help close the digital divide.</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230725"/>
            <a:ext cx="8520600" cy="514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u="sng"/>
              <a:t>Libertie Digital Hub</a:t>
            </a:r>
            <a:endParaRPr b="1" u="sng"/>
          </a:p>
        </p:txBody>
      </p:sp>
      <p:sp>
        <p:nvSpPr>
          <p:cNvPr id="69" name="Google Shape;69;p15"/>
          <p:cNvSpPr txBox="1"/>
          <p:nvPr>
            <p:ph idx="1" type="body"/>
          </p:nvPr>
        </p:nvSpPr>
        <p:spPr>
          <a:xfrm>
            <a:off x="311700" y="803425"/>
            <a:ext cx="8520600" cy="4340100"/>
          </a:xfrm>
          <a:prstGeom prst="rect">
            <a:avLst/>
          </a:prstGeom>
        </p:spPr>
        <p:txBody>
          <a:bodyPr anchorCtr="0" anchor="t" bIns="91425" lIns="91425" spcFirstLastPara="1" rIns="91425" wrap="square" tIns="91425">
            <a:noAutofit/>
          </a:bodyPr>
          <a:lstStyle/>
          <a:p>
            <a:pPr indent="-320675" lvl="0" marL="457200" rtl="0" algn="l">
              <a:lnSpc>
                <a:spcPct val="130000"/>
              </a:lnSpc>
              <a:spcBef>
                <a:spcPts val="0"/>
              </a:spcBef>
              <a:spcAft>
                <a:spcPts val="0"/>
              </a:spcAft>
              <a:buClr>
                <a:schemeClr val="dk1"/>
              </a:buClr>
              <a:buSzPts val="1450"/>
              <a:buChar char="●"/>
            </a:pPr>
            <a:r>
              <a:rPr lang="en-GB" sz="1450">
                <a:solidFill>
                  <a:schemeClr val="dk1"/>
                </a:solidFill>
              </a:rPr>
              <a:t>T</a:t>
            </a:r>
            <a:r>
              <a:rPr lang="en-GB" sz="1400">
                <a:solidFill>
                  <a:schemeClr val="dk1"/>
                </a:solidFill>
              </a:rPr>
              <a:t>he Libertie Project saw the </a:t>
            </a:r>
            <a:r>
              <a:rPr b="1" lang="en-GB" sz="1400">
                <a:solidFill>
                  <a:schemeClr val="dk1"/>
                </a:solidFill>
              </a:rPr>
              <a:t>dramatic effects of Digital Exclusion</a:t>
            </a:r>
            <a:r>
              <a:rPr lang="en-GB" sz="1400">
                <a:solidFill>
                  <a:schemeClr val="dk1"/>
                </a:solidFill>
              </a:rPr>
              <a:t> first hand across the Highlands. </a:t>
            </a:r>
            <a:endParaRPr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We </a:t>
            </a:r>
            <a:r>
              <a:rPr b="1" lang="en-GB" sz="1400">
                <a:solidFill>
                  <a:schemeClr val="dk1"/>
                </a:solidFill>
              </a:rPr>
              <a:t>adapted </a:t>
            </a:r>
            <a:r>
              <a:rPr lang="en-GB" sz="1400">
                <a:solidFill>
                  <a:schemeClr val="dk1"/>
                </a:solidFill>
              </a:rPr>
              <a:t>our work in response to Covid, reaching out to the digitally excluded within our community as we realised how important it was to </a:t>
            </a:r>
            <a:r>
              <a:rPr b="1" lang="en-GB" sz="1400">
                <a:solidFill>
                  <a:schemeClr val="dk1"/>
                </a:solidFill>
              </a:rPr>
              <a:t>strive for Digital Inclusion.</a:t>
            </a:r>
            <a:r>
              <a:rPr lang="en-GB" sz="1400">
                <a:solidFill>
                  <a:schemeClr val="dk1"/>
                </a:solidFill>
              </a:rPr>
              <a:t> </a:t>
            </a:r>
            <a:endParaRPr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Building on our experiences, we established a </a:t>
            </a:r>
            <a:r>
              <a:rPr b="1" lang="en-GB" sz="1400">
                <a:solidFill>
                  <a:schemeClr val="dk1"/>
                </a:solidFill>
              </a:rPr>
              <a:t>Libertie Digital Hub</a:t>
            </a:r>
            <a:r>
              <a:rPr lang="en-GB" sz="1400">
                <a:solidFill>
                  <a:schemeClr val="dk1"/>
                </a:solidFill>
              </a:rPr>
              <a:t>.</a:t>
            </a:r>
            <a:endParaRPr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Providing </a:t>
            </a:r>
            <a:r>
              <a:rPr b="1" lang="en-GB" sz="1400">
                <a:solidFill>
                  <a:schemeClr val="dk1"/>
                </a:solidFill>
              </a:rPr>
              <a:t>public access Wifi,</a:t>
            </a:r>
            <a:r>
              <a:rPr lang="en-GB" sz="1400">
                <a:solidFill>
                  <a:schemeClr val="dk1"/>
                </a:solidFill>
              </a:rPr>
              <a:t> </a:t>
            </a:r>
            <a:r>
              <a:rPr b="1" lang="en-GB" sz="1400">
                <a:solidFill>
                  <a:schemeClr val="dk1"/>
                </a:solidFill>
              </a:rPr>
              <a:t>access to devices and connectivity, </a:t>
            </a:r>
            <a:r>
              <a:rPr lang="en-GB" sz="1400">
                <a:solidFill>
                  <a:schemeClr val="dk1"/>
                </a:solidFill>
              </a:rPr>
              <a:t>and </a:t>
            </a:r>
            <a:r>
              <a:rPr b="1" lang="en-GB" sz="1400">
                <a:solidFill>
                  <a:schemeClr val="dk1"/>
                </a:solidFill>
              </a:rPr>
              <a:t>support</a:t>
            </a:r>
            <a:r>
              <a:rPr lang="en-GB" sz="1400">
                <a:solidFill>
                  <a:schemeClr val="dk1"/>
                </a:solidFill>
              </a:rPr>
              <a:t> to use devices.  </a:t>
            </a:r>
            <a:endParaRPr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Providing </a:t>
            </a:r>
            <a:r>
              <a:rPr b="1" lang="en-GB" sz="1400">
                <a:solidFill>
                  <a:schemeClr val="dk1"/>
                </a:solidFill>
              </a:rPr>
              <a:t>digital skills training</a:t>
            </a:r>
            <a:r>
              <a:rPr lang="en-GB" sz="1400">
                <a:solidFill>
                  <a:schemeClr val="dk1"/>
                </a:solidFill>
              </a:rPr>
              <a:t>, access to </a:t>
            </a:r>
            <a:r>
              <a:rPr b="1" lang="en-GB" sz="1400">
                <a:solidFill>
                  <a:schemeClr val="dk1"/>
                </a:solidFill>
              </a:rPr>
              <a:t>online learning</a:t>
            </a:r>
            <a:r>
              <a:rPr lang="en-GB" sz="1400">
                <a:solidFill>
                  <a:schemeClr val="dk1"/>
                </a:solidFill>
              </a:rPr>
              <a:t> and </a:t>
            </a:r>
            <a:r>
              <a:rPr b="1" lang="en-GB" sz="1400">
                <a:solidFill>
                  <a:schemeClr val="dk1"/>
                </a:solidFill>
              </a:rPr>
              <a:t>digital support</a:t>
            </a:r>
            <a:r>
              <a:rPr lang="en-GB" sz="1400">
                <a:solidFill>
                  <a:schemeClr val="dk1"/>
                </a:solidFill>
              </a:rPr>
              <a:t> to build confidence and skills. </a:t>
            </a:r>
            <a:endParaRPr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Offering  </a:t>
            </a:r>
            <a:r>
              <a:rPr b="1" lang="en-GB" sz="1400">
                <a:solidFill>
                  <a:schemeClr val="dk1"/>
                </a:solidFill>
              </a:rPr>
              <a:t>remote support,</a:t>
            </a:r>
            <a:r>
              <a:rPr lang="en-GB" sz="1400">
                <a:solidFill>
                  <a:schemeClr val="dk1"/>
                </a:solidFill>
              </a:rPr>
              <a:t> </a:t>
            </a:r>
            <a:r>
              <a:rPr b="1" lang="en-GB" sz="1400">
                <a:solidFill>
                  <a:schemeClr val="dk1"/>
                </a:solidFill>
              </a:rPr>
              <a:t>face to face support</a:t>
            </a:r>
            <a:r>
              <a:rPr lang="en-GB" sz="1400">
                <a:solidFill>
                  <a:schemeClr val="dk1"/>
                </a:solidFill>
              </a:rPr>
              <a:t> appointments, </a:t>
            </a:r>
            <a:r>
              <a:rPr b="1" lang="en-GB" sz="1400">
                <a:solidFill>
                  <a:schemeClr val="dk1"/>
                </a:solidFill>
              </a:rPr>
              <a:t>drop in internet access and specific device support</a:t>
            </a:r>
            <a:endParaRPr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Benefits to the digitally excluded are </a:t>
            </a:r>
            <a:r>
              <a:rPr b="1" lang="en-GB" sz="1400">
                <a:solidFill>
                  <a:schemeClr val="dk1"/>
                </a:solidFill>
              </a:rPr>
              <a:t>better digital access </a:t>
            </a:r>
            <a:r>
              <a:rPr lang="en-GB" sz="1400">
                <a:solidFill>
                  <a:schemeClr val="dk1"/>
                </a:solidFill>
              </a:rPr>
              <a:t>and </a:t>
            </a:r>
            <a:r>
              <a:rPr b="1" lang="en-GB" sz="1400">
                <a:solidFill>
                  <a:schemeClr val="dk1"/>
                </a:solidFill>
              </a:rPr>
              <a:t>improved digital skills</a:t>
            </a:r>
            <a:r>
              <a:rPr lang="en-GB" sz="1400">
                <a:solidFill>
                  <a:schemeClr val="dk1"/>
                </a:solidFill>
              </a:rPr>
              <a:t> </a:t>
            </a:r>
            <a:r>
              <a:rPr b="1" lang="en-GB" sz="1400">
                <a:solidFill>
                  <a:schemeClr val="dk1"/>
                </a:solidFill>
              </a:rPr>
              <a:t>and digital confidence. </a:t>
            </a:r>
            <a:endParaRPr b="1"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This </a:t>
            </a:r>
            <a:r>
              <a:rPr b="1" lang="en-GB" sz="1400">
                <a:solidFill>
                  <a:schemeClr val="dk1"/>
                </a:solidFill>
              </a:rPr>
              <a:t>reduces stress, </a:t>
            </a:r>
            <a:r>
              <a:rPr lang="en-GB" sz="1400">
                <a:solidFill>
                  <a:schemeClr val="dk1"/>
                </a:solidFill>
              </a:rPr>
              <a:t>promotes </a:t>
            </a:r>
            <a:r>
              <a:rPr b="1" lang="en-GB" sz="1400">
                <a:solidFill>
                  <a:schemeClr val="dk1"/>
                </a:solidFill>
              </a:rPr>
              <a:t>easier personal management</a:t>
            </a:r>
            <a:r>
              <a:rPr lang="en-GB" sz="1400">
                <a:solidFill>
                  <a:schemeClr val="dk1"/>
                </a:solidFill>
              </a:rPr>
              <a:t>, enhancing </a:t>
            </a:r>
            <a:r>
              <a:rPr b="1" lang="en-GB" sz="1400">
                <a:solidFill>
                  <a:schemeClr val="dk1"/>
                </a:solidFill>
              </a:rPr>
              <a:t>quality of life</a:t>
            </a:r>
            <a:r>
              <a:rPr lang="en-GB" sz="1400">
                <a:solidFill>
                  <a:schemeClr val="dk1"/>
                </a:solidFill>
              </a:rPr>
              <a:t>.</a:t>
            </a:r>
            <a:endParaRPr sz="1400">
              <a:solidFill>
                <a:schemeClr val="dk1"/>
              </a:solidFill>
            </a:endParaRPr>
          </a:p>
          <a:p>
            <a:pPr indent="-317500" lvl="0" marL="457200" rtl="0" algn="l">
              <a:lnSpc>
                <a:spcPct val="130000"/>
              </a:lnSpc>
              <a:spcBef>
                <a:spcPts val="0"/>
              </a:spcBef>
              <a:spcAft>
                <a:spcPts val="0"/>
              </a:spcAft>
              <a:buClr>
                <a:schemeClr val="dk1"/>
              </a:buClr>
              <a:buSzPts val="1400"/>
              <a:buChar char="●"/>
            </a:pPr>
            <a:r>
              <a:rPr lang="en-GB" sz="1400">
                <a:solidFill>
                  <a:schemeClr val="dk1"/>
                </a:solidFill>
              </a:rPr>
              <a:t>Encourages </a:t>
            </a:r>
            <a:r>
              <a:rPr b="1" lang="en-GB" sz="1400">
                <a:solidFill>
                  <a:schemeClr val="dk1"/>
                </a:solidFill>
              </a:rPr>
              <a:t>self efficacy</a:t>
            </a:r>
            <a:r>
              <a:rPr lang="en-GB" sz="1400">
                <a:solidFill>
                  <a:schemeClr val="dk1"/>
                </a:solidFill>
              </a:rPr>
              <a:t> in terms of </a:t>
            </a:r>
            <a:r>
              <a:rPr b="1" lang="en-GB" sz="1400">
                <a:solidFill>
                  <a:schemeClr val="dk1"/>
                </a:solidFill>
              </a:rPr>
              <a:t>completing</a:t>
            </a:r>
            <a:r>
              <a:rPr b="1" lang="en-GB" sz="1400">
                <a:solidFill>
                  <a:schemeClr val="dk1"/>
                </a:solidFill>
              </a:rPr>
              <a:t> digital life tasks.</a:t>
            </a:r>
            <a:endParaRPr b="1" sz="1400">
              <a:solidFill>
                <a:schemeClr val="dk1"/>
              </a:solidFill>
            </a:endParaRPr>
          </a:p>
          <a:p>
            <a:pPr indent="0" lvl="0" marL="0" rtl="0" algn="l">
              <a:lnSpc>
                <a:spcPct val="75000"/>
              </a:lnSpc>
              <a:spcBef>
                <a:spcPts val="1200"/>
              </a:spcBef>
              <a:spcAft>
                <a:spcPts val="1200"/>
              </a:spcAft>
              <a:buSzPts val="789"/>
              <a:buNone/>
            </a:pPr>
            <a:r>
              <a:t/>
            </a:r>
            <a:endParaRPr sz="145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311700" y="2001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u="sng"/>
              <a:t>The Libertie Project - Digital Inclusion</a:t>
            </a:r>
            <a:endParaRPr b="1" u="sng"/>
          </a:p>
        </p:txBody>
      </p:sp>
      <p:sp>
        <p:nvSpPr>
          <p:cNvPr id="75" name="Google Shape;75;p16"/>
          <p:cNvSpPr txBox="1"/>
          <p:nvPr>
            <p:ph idx="1" type="body"/>
          </p:nvPr>
        </p:nvSpPr>
        <p:spPr>
          <a:xfrm>
            <a:off x="311700" y="724575"/>
            <a:ext cx="8520600" cy="38442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lang="en-GB" sz="1600">
                <a:solidFill>
                  <a:schemeClr val="dk1"/>
                </a:solidFill>
              </a:rPr>
              <a:t>12% of the population of the Highlands are said to be </a:t>
            </a:r>
            <a:r>
              <a:rPr b="1" lang="en-GB" sz="1600">
                <a:solidFill>
                  <a:schemeClr val="dk1"/>
                </a:solidFill>
              </a:rPr>
              <a:t>Digitally Excluded</a:t>
            </a:r>
            <a:r>
              <a:rPr lang="en-GB" sz="1600">
                <a:solidFill>
                  <a:schemeClr val="dk1"/>
                </a:solidFill>
              </a:rPr>
              <a:t> - that is without the means to access the Digital World in terms of </a:t>
            </a:r>
            <a:r>
              <a:rPr b="1" lang="en-GB" sz="1600">
                <a:solidFill>
                  <a:schemeClr val="dk1"/>
                </a:solidFill>
              </a:rPr>
              <a:t>access</a:t>
            </a:r>
            <a:r>
              <a:rPr lang="en-GB" sz="1600">
                <a:solidFill>
                  <a:schemeClr val="dk1"/>
                </a:solidFill>
              </a:rPr>
              <a:t>, </a:t>
            </a:r>
            <a:r>
              <a:rPr b="1" lang="en-GB" sz="1600">
                <a:solidFill>
                  <a:schemeClr val="dk1"/>
                </a:solidFill>
              </a:rPr>
              <a:t>affordability</a:t>
            </a:r>
            <a:r>
              <a:rPr lang="en-GB" sz="1600">
                <a:solidFill>
                  <a:schemeClr val="dk1"/>
                </a:solidFill>
              </a:rPr>
              <a:t>, </a:t>
            </a:r>
            <a:r>
              <a:rPr b="1" lang="en-GB" sz="1600">
                <a:solidFill>
                  <a:schemeClr val="dk1"/>
                </a:solidFill>
              </a:rPr>
              <a:t>ability</a:t>
            </a:r>
            <a:r>
              <a:rPr lang="en-GB" sz="1600">
                <a:solidFill>
                  <a:schemeClr val="dk1"/>
                </a:solidFill>
              </a:rPr>
              <a:t> and </a:t>
            </a:r>
            <a:r>
              <a:rPr b="1" lang="en-GB" sz="1600">
                <a:solidFill>
                  <a:schemeClr val="dk1"/>
                </a:solidFill>
              </a:rPr>
              <a:t>confidence</a:t>
            </a:r>
            <a:r>
              <a:rPr lang="en-GB" sz="1600">
                <a:solidFill>
                  <a:schemeClr val="dk1"/>
                </a:solidFill>
              </a:rPr>
              <a:t>. </a:t>
            </a:r>
            <a:endParaRPr sz="1600">
              <a:solidFill>
                <a:schemeClr val="dk1"/>
              </a:solidFill>
            </a:endParaRPr>
          </a:p>
          <a:p>
            <a:pPr indent="0" lvl="0" marL="0" rtl="0" algn="l">
              <a:lnSpc>
                <a:spcPct val="100000"/>
              </a:lnSpc>
              <a:spcBef>
                <a:spcPts val="1200"/>
              </a:spcBef>
              <a:spcAft>
                <a:spcPts val="0"/>
              </a:spcAft>
              <a:buNone/>
            </a:pPr>
            <a:r>
              <a:rPr b="1" lang="en-GB" sz="1600">
                <a:solidFill>
                  <a:schemeClr val="dk1"/>
                </a:solidFill>
              </a:rPr>
              <a:t>During Covid: </a:t>
            </a:r>
            <a:endParaRPr b="1" sz="1600">
              <a:solidFill>
                <a:schemeClr val="dk1"/>
              </a:solidFill>
            </a:endParaRPr>
          </a:p>
          <a:p>
            <a:pPr indent="-323244" lvl="0" marL="457200" rtl="0" algn="l">
              <a:lnSpc>
                <a:spcPct val="115000"/>
              </a:lnSpc>
              <a:spcBef>
                <a:spcPts val="1200"/>
              </a:spcBef>
              <a:spcAft>
                <a:spcPts val="0"/>
              </a:spcAft>
              <a:buClr>
                <a:schemeClr val="dk1"/>
              </a:buClr>
              <a:buSzPts val="1490"/>
              <a:buChar char="●"/>
            </a:pPr>
            <a:r>
              <a:rPr lang="en-GB" sz="1490">
                <a:solidFill>
                  <a:schemeClr val="dk1"/>
                </a:solidFill>
              </a:rPr>
              <a:t>Public access devices and wifi locations closed. </a:t>
            </a:r>
            <a:endParaRPr sz="1490">
              <a:solidFill>
                <a:schemeClr val="dk1"/>
              </a:solidFill>
            </a:endParaRPr>
          </a:p>
          <a:p>
            <a:pPr indent="-323244" lvl="0" marL="457200" rtl="0" algn="l">
              <a:lnSpc>
                <a:spcPct val="115000"/>
              </a:lnSpc>
              <a:spcBef>
                <a:spcPts val="0"/>
              </a:spcBef>
              <a:spcAft>
                <a:spcPts val="0"/>
              </a:spcAft>
              <a:buClr>
                <a:schemeClr val="dk1"/>
              </a:buClr>
              <a:buSzPts val="1490"/>
              <a:buChar char="●"/>
            </a:pPr>
            <a:r>
              <a:rPr lang="en-GB" sz="1490">
                <a:solidFill>
                  <a:schemeClr val="dk1"/>
                </a:solidFill>
              </a:rPr>
              <a:t>Many services and support moved online - vulnerable people did not receive vital help . </a:t>
            </a:r>
            <a:endParaRPr sz="1490">
              <a:solidFill>
                <a:schemeClr val="dk1"/>
              </a:solidFill>
            </a:endParaRPr>
          </a:p>
          <a:p>
            <a:pPr indent="-323244" lvl="0" marL="457200" rtl="0" algn="l">
              <a:lnSpc>
                <a:spcPct val="115000"/>
              </a:lnSpc>
              <a:spcBef>
                <a:spcPts val="0"/>
              </a:spcBef>
              <a:spcAft>
                <a:spcPts val="0"/>
              </a:spcAft>
              <a:buClr>
                <a:schemeClr val="dk1"/>
              </a:buClr>
              <a:buSzPts val="1490"/>
              <a:buChar char="●"/>
            </a:pPr>
            <a:r>
              <a:rPr lang="en-GB" sz="1490">
                <a:solidFill>
                  <a:schemeClr val="dk1"/>
                </a:solidFill>
              </a:rPr>
              <a:t>Jobs were furloughed or moved online. - bringing stress to those without basic digital skills</a:t>
            </a:r>
            <a:endParaRPr sz="1490">
              <a:solidFill>
                <a:schemeClr val="dk1"/>
              </a:solidFill>
            </a:endParaRPr>
          </a:p>
          <a:p>
            <a:pPr indent="-323244" lvl="0" marL="457200" rtl="0" algn="l">
              <a:lnSpc>
                <a:spcPct val="115000"/>
              </a:lnSpc>
              <a:spcBef>
                <a:spcPts val="0"/>
              </a:spcBef>
              <a:spcAft>
                <a:spcPts val="0"/>
              </a:spcAft>
              <a:buClr>
                <a:schemeClr val="dk1"/>
              </a:buClr>
              <a:buSzPts val="1490"/>
              <a:buChar char="●"/>
            </a:pPr>
            <a:r>
              <a:rPr lang="en-GB" sz="1490">
                <a:solidFill>
                  <a:schemeClr val="dk1"/>
                </a:solidFill>
              </a:rPr>
              <a:t>Benefit management was exclusively online - causing financial stress</a:t>
            </a:r>
            <a:endParaRPr sz="1490">
              <a:solidFill>
                <a:schemeClr val="dk1"/>
              </a:solidFill>
            </a:endParaRPr>
          </a:p>
          <a:p>
            <a:pPr indent="-323244" lvl="0" marL="457200" rtl="0" algn="l">
              <a:lnSpc>
                <a:spcPct val="115000"/>
              </a:lnSpc>
              <a:spcBef>
                <a:spcPts val="0"/>
              </a:spcBef>
              <a:spcAft>
                <a:spcPts val="0"/>
              </a:spcAft>
              <a:buClr>
                <a:schemeClr val="dk1"/>
              </a:buClr>
              <a:buSzPts val="1490"/>
              <a:buChar char="●"/>
            </a:pPr>
            <a:r>
              <a:rPr lang="en-GB" sz="1490">
                <a:solidFill>
                  <a:schemeClr val="dk1"/>
                </a:solidFill>
              </a:rPr>
              <a:t>Cash no longer accepted - internet banking made paying bills challenging for digitally excluded</a:t>
            </a:r>
            <a:endParaRPr sz="1490">
              <a:solidFill>
                <a:schemeClr val="dk1"/>
              </a:solidFill>
            </a:endParaRPr>
          </a:p>
          <a:p>
            <a:pPr indent="-323244" lvl="0" marL="457200" rtl="0" algn="l">
              <a:lnSpc>
                <a:spcPct val="115000"/>
              </a:lnSpc>
              <a:spcBef>
                <a:spcPts val="0"/>
              </a:spcBef>
              <a:spcAft>
                <a:spcPts val="0"/>
              </a:spcAft>
              <a:buClr>
                <a:schemeClr val="dk1"/>
              </a:buClr>
              <a:buSzPts val="1490"/>
              <a:buChar char="●"/>
            </a:pPr>
            <a:r>
              <a:rPr lang="en-GB" sz="1490">
                <a:solidFill>
                  <a:schemeClr val="dk1"/>
                </a:solidFill>
              </a:rPr>
              <a:t>Online shopping became default - those without digital access and skills at a disadvantage</a:t>
            </a:r>
            <a:endParaRPr sz="1490">
              <a:solidFill>
                <a:schemeClr val="dk1"/>
              </a:solidFill>
            </a:endParaRPr>
          </a:p>
          <a:p>
            <a:pPr indent="-323244" lvl="0" marL="457200" rtl="0" algn="l">
              <a:lnSpc>
                <a:spcPct val="115000"/>
              </a:lnSpc>
              <a:spcBef>
                <a:spcPts val="0"/>
              </a:spcBef>
              <a:spcAft>
                <a:spcPts val="0"/>
              </a:spcAft>
              <a:buClr>
                <a:schemeClr val="dk1"/>
              </a:buClr>
              <a:buSzPts val="1490"/>
              <a:buChar char="●"/>
            </a:pPr>
            <a:r>
              <a:rPr lang="en-GB" sz="1490">
                <a:solidFill>
                  <a:schemeClr val="dk1"/>
                </a:solidFill>
              </a:rPr>
              <a:t>Social isolation - devastating for digitally excluded. Cut off from friends, family and support services</a:t>
            </a:r>
            <a:endParaRPr sz="1490">
              <a:solidFill>
                <a:schemeClr val="dk1"/>
              </a:solidFill>
            </a:endParaRPr>
          </a:p>
          <a:p>
            <a:pPr indent="-323244" lvl="0" marL="457200" rtl="0" algn="l">
              <a:lnSpc>
                <a:spcPct val="115000"/>
              </a:lnSpc>
              <a:spcBef>
                <a:spcPts val="0"/>
              </a:spcBef>
              <a:spcAft>
                <a:spcPts val="0"/>
              </a:spcAft>
              <a:buClr>
                <a:schemeClr val="dk1"/>
              </a:buClr>
              <a:buSzPts val="1490"/>
              <a:buChar char="●"/>
            </a:pPr>
            <a:r>
              <a:rPr lang="en-GB" sz="1490">
                <a:solidFill>
                  <a:schemeClr val="dk1"/>
                </a:solidFill>
              </a:rPr>
              <a:t>Online information services difficult to access</a:t>
            </a:r>
            <a:endParaRPr sz="149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u="sng"/>
              <a:t>Benefits to Local Digitally Excluded People</a:t>
            </a:r>
            <a:endParaRPr b="1" u="sng"/>
          </a:p>
        </p:txBody>
      </p:sp>
      <p:sp>
        <p:nvSpPr>
          <p:cNvPr id="81" name="Google Shape;81;p17"/>
          <p:cNvSpPr txBox="1"/>
          <p:nvPr>
            <p:ph idx="1" type="body"/>
          </p:nvPr>
        </p:nvSpPr>
        <p:spPr>
          <a:xfrm>
            <a:off x="311700" y="1152475"/>
            <a:ext cx="5791200" cy="3480900"/>
          </a:xfrm>
          <a:prstGeom prst="rect">
            <a:avLst/>
          </a:prstGeom>
        </p:spPr>
        <p:txBody>
          <a:bodyPr anchorCtr="0" anchor="t" bIns="91425" lIns="91425" spcFirstLastPara="1" rIns="91425" wrap="square" tIns="91425">
            <a:normAutofit/>
          </a:bodyPr>
          <a:lstStyle/>
          <a:p>
            <a:pPr indent="-342900" lvl="0" marL="1349999" rtl="0" algn="l">
              <a:spcBef>
                <a:spcPts val="0"/>
              </a:spcBef>
              <a:spcAft>
                <a:spcPts val="0"/>
              </a:spcAft>
              <a:buClr>
                <a:schemeClr val="dk1"/>
              </a:buClr>
              <a:buSzPts val="1800"/>
              <a:buChar char="●"/>
            </a:pPr>
            <a:r>
              <a:rPr lang="en-GB">
                <a:solidFill>
                  <a:schemeClr val="dk1"/>
                </a:solidFill>
              </a:rPr>
              <a:t>Improved access to devices and internet</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Accessible digital support</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Improved basic digital skills</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Improved digital confidence</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Better digital access</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Reduced stress</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Improves mental health</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Enhanced quality of life</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Easier life management</a:t>
            </a:r>
            <a:endParaRPr>
              <a:solidFill>
                <a:schemeClr val="dk1"/>
              </a:solidFill>
            </a:endParaRPr>
          </a:p>
          <a:p>
            <a:pPr indent="-342900" lvl="0" marL="1349999" rtl="0" algn="l">
              <a:spcBef>
                <a:spcPts val="0"/>
              </a:spcBef>
              <a:spcAft>
                <a:spcPts val="0"/>
              </a:spcAft>
              <a:buClr>
                <a:schemeClr val="dk1"/>
              </a:buClr>
              <a:buSzPts val="1800"/>
              <a:buChar char="●"/>
            </a:pPr>
            <a:r>
              <a:rPr lang="en-GB">
                <a:solidFill>
                  <a:schemeClr val="dk1"/>
                </a:solidFill>
              </a:rPr>
              <a:t>Better contact with support services</a:t>
            </a:r>
            <a:endParaRPr>
              <a:solidFill>
                <a:schemeClr val="dk1"/>
              </a:solidFill>
            </a:endParaRPr>
          </a:p>
        </p:txBody>
      </p:sp>
      <p:pic>
        <p:nvPicPr>
          <p:cNvPr id="82" name="Google Shape;82;p17"/>
          <p:cNvPicPr preferRelativeResize="0"/>
          <p:nvPr/>
        </p:nvPicPr>
        <p:blipFill>
          <a:blip r:embed="rId3">
            <a:alphaModFix/>
          </a:blip>
          <a:stretch>
            <a:fillRect/>
          </a:stretch>
        </p:blipFill>
        <p:spPr>
          <a:xfrm>
            <a:off x="5653775" y="1870550"/>
            <a:ext cx="2872475" cy="1618300"/>
          </a:xfrm>
          <a:prstGeom prst="rect">
            <a:avLst/>
          </a:prstGeom>
          <a:noFill/>
          <a:ln cap="flat" cmpd="sng" w="19050">
            <a:solidFill>
              <a:schemeClr val="dk2"/>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2">
                                  <p:stCondLst>
                                    <p:cond delay="0"/>
                                  </p:stCondLst>
                                  <p:childTnLst>
                                    <p:set>
                                      <p:cBhvr>
                                        <p:cTn dur="1" fill="hold">
                                          <p:stCondLst>
                                            <p:cond delay="0"/>
                                          </p:stCondLst>
                                        </p:cTn>
                                        <p:tgtEl>
                                          <p:spTgt spid="82"/>
                                        </p:tgtEl>
                                        <p:attrNameLst>
                                          <p:attrName>style.visibility</p:attrName>
                                        </p:attrNameLst>
                                      </p:cBhvr>
                                      <p:to>
                                        <p:strVal val="visible"/>
                                      </p:to>
                                    </p:set>
                                    <p:anim calcmode="lin" valueType="num">
                                      <p:cBhvr additive="base">
                                        <p:cTn dur="1000"/>
                                        <p:tgtEl>
                                          <p:spTgt spid="8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u="sng"/>
              <a:t>Libertie Digital Hub - Partnership Working</a:t>
            </a:r>
            <a:endParaRPr b="1" u="sng"/>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89999" rtl="0" algn="l">
              <a:spcBef>
                <a:spcPts val="0"/>
              </a:spcBef>
              <a:spcAft>
                <a:spcPts val="0"/>
              </a:spcAft>
              <a:buNone/>
            </a:pPr>
            <a:r>
              <a:rPr lang="en-GB" sz="1600">
                <a:solidFill>
                  <a:schemeClr val="dk1"/>
                </a:solidFill>
              </a:rPr>
              <a:t>We have built up a partner referral network of over 140 contacts in a range of organisations</a:t>
            </a:r>
            <a:endParaRPr sz="1600">
              <a:solidFill>
                <a:schemeClr val="dk1"/>
              </a:solidFill>
            </a:endParaRPr>
          </a:p>
          <a:p>
            <a:pPr indent="-101600" lvl="0" marL="89999" rtl="0" algn="l">
              <a:lnSpc>
                <a:spcPct val="150000"/>
              </a:lnSpc>
              <a:spcBef>
                <a:spcPts val="1200"/>
              </a:spcBef>
              <a:spcAft>
                <a:spcPts val="0"/>
              </a:spcAft>
              <a:buClr>
                <a:schemeClr val="dk1"/>
              </a:buClr>
              <a:buSzPts val="1600"/>
              <a:buChar char="●"/>
            </a:pPr>
            <a:r>
              <a:rPr lang="en-GB" sz="1600">
                <a:solidFill>
                  <a:schemeClr val="dk1"/>
                </a:solidFill>
              </a:rPr>
              <a:t>Public Service Organisations - DWP, Highland Council, Criminal Justice, Social Work, NHS, Community Mental Health teams, Skills Development Scotland.</a:t>
            </a:r>
            <a:endParaRPr sz="1600">
              <a:solidFill>
                <a:schemeClr val="dk1"/>
              </a:solidFill>
            </a:endParaRPr>
          </a:p>
          <a:p>
            <a:pPr indent="-101600" lvl="0" marL="89999" rtl="0" algn="l">
              <a:lnSpc>
                <a:spcPct val="150000"/>
              </a:lnSpc>
              <a:spcBef>
                <a:spcPts val="0"/>
              </a:spcBef>
              <a:spcAft>
                <a:spcPts val="0"/>
              </a:spcAft>
              <a:buClr>
                <a:schemeClr val="dk1"/>
              </a:buClr>
              <a:buSzPts val="1600"/>
              <a:buChar char="●"/>
            </a:pPr>
            <a:r>
              <a:rPr lang="en-GB" sz="1600">
                <a:solidFill>
                  <a:schemeClr val="dk1"/>
                </a:solidFill>
              </a:rPr>
              <a:t>Third Sector Organisations - Barnardos, Right There, New Start Highland, Lead Scotland, Women’s Aid.</a:t>
            </a:r>
            <a:endParaRPr sz="1600">
              <a:solidFill>
                <a:schemeClr val="dk1"/>
              </a:solidFill>
            </a:endParaRPr>
          </a:p>
          <a:p>
            <a:pPr indent="-101600" lvl="0" marL="89999" rtl="0" algn="l">
              <a:lnSpc>
                <a:spcPct val="150000"/>
              </a:lnSpc>
              <a:spcBef>
                <a:spcPts val="0"/>
              </a:spcBef>
              <a:spcAft>
                <a:spcPts val="0"/>
              </a:spcAft>
              <a:buClr>
                <a:schemeClr val="dk1"/>
              </a:buClr>
              <a:buSzPts val="1600"/>
              <a:buChar char="●"/>
            </a:pPr>
            <a:r>
              <a:rPr lang="en-GB" sz="1600">
                <a:solidFill>
                  <a:schemeClr val="dk1"/>
                </a:solidFill>
              </a:rPr>
              <a:t>Food banks, sSoup Kitchen and social cafes.</a:t>
            </a:r>
            <a:endParaRPr sz="1600">
              <a:solidFill>
                <a:schemeClr val="dk1"/>
              </a:solidFill>
            </a:endParaRPr>
          </a:p>
          <a:p>
            <a:pPr indent="-101600" lvl="0" marL="89999" rtl="0" algn="l">
              <a:lnSpc>
                <a:spcPct val="150000"/>
              </a:lnSpc>
              <a:spcBef>
                <a:spcPts val="0"/>
              </a:spcBef>
              <a:spcAft>
                <a:spcPts val="0"/>
              </a:spcAft>
              <a:buClr>
                <a:schemeClr val="dk1"/>
              </a:buClr>
              <a:buSzPts val="1600"/>
              <a:buChar char="●"/>
            </a:pPr>
            <a:r>
              <a:rPr lang="en-GB" sz="1600">
                <a:solidFill>
                  <a:schemeClr val="dk1"/>
                </a:solidFill>
              </a:rPr>
              <a:t>Housing Associations - Cairn Housing, Albyn Housing.</a:t>
            </a:r>
            <a:endParaRPr sz="1600">
              <a:solidFill>
                <a:schemeClr val="dk1"/>
              </a:solidFill>
            </a:endParaRPr>
          </a:p>
          <a:p>
            <a:pPr indent="-101600" lvl="0" marL="89999" rtl="0" algn="l">
              <a:lnSpc>
                <a:spcPct val="150000"/>
              </a:lnSpc>
              <a:spcBef>
                <a:spcPts val="0"/>
              </a:spcBef>
              <a:spcAft>
                <a:spcPts val="0"/>
              </a:spcAft>
              <a:buClr>
                <a:schemeClr val="dk1"/>
              </a:buClr>
              <a:buSzPts val="1600"/>
              <a:buChar char="●"/>
            </a:pPr>
            <a:r>
              <a:rPr lang="en-GB" sz="1600">
                <a:solidFill>
                  <a:schemeClr val="dk1"/>
                </a:solidFill>
              </a:rPr>
              <a:t>Local Development Trusts</a:t>
            </a:r>
            <a:endParaRPr sz="1600">
              <a:solidFill>
                <a:schemeClr val="dk1"/>
              </a:solidFill>
            </a:endParaRPr>
          </a:p>
          <a:p>
            <a:pPr indent="-101600" lvl="0" marL="89999" rtl="0" algn="l">
              <a:lnSpc>
                <a:spcPct val="150000"/>
              </a:lnSpc>
              <a:spcBef>
                <a:spcPts val="0"/>
              </a:spcBef>
              <a:spcAft>
                <a:spcPts val="0"/>
              </a:spcAft>
              <a:buClr>
                <a:schemeClr val="dk1"/>
              </a:buClr>
              <a:buSzPts val="1600"/>
              <a:buChar char="●"/>
            </a:pPr>
            <a:r>
              <a:rPr lang="en-GB" sz="1600">
                <a:solidFill>
                  <a:schemeClr val="dk1"/>
                </a:solidFill>
              </a:rPr>
              <a:t>Schools</a:t>
            </a:r>
            <a:endParaRPr sz="1600">
              <a:solidFill>
                <a:schemeClr val="dk1"/>
              </a:solidFill>
            </a:endParaRPr>
          </a:p>
          <a:p>
            <a:pPr indent="-101600" lvl="0" marL="89999" rtl="0" algn="l">
              <a:lnSpc>
                <a:spcPct val="150000"/>
              </a:lnSpc>
              <a:spcBef>
                <a:spcPts val="0"/>
              </a:spcBef>
              <a:spcAft>
                <a:spcPts val="0"/>
              </a:spcAft>
              <a:buClr>
                <a:schemeClr val="dk1"/>
              </a:buClr>
              <a:buSzPts val="1600"/>
              <a:buChar char="●"/>
            </a:pPr>
            <a:r>
              <a:rPr lang="en-GB" sz="1600">
                <a:solidFill>
                  <a:schemeClr val="dk1"/>
                </a:solidFill>
              </a:rPr>
              <a:t>Care Homes and Care providers</a:t>
            </a:r>
            <a:endParaRPr sz="1600">
              <a:solidFill>
                <a:schemeClr val="dk1"/>
              </a:solidFill>
            </a:endParaRPr>
          </a:p>
        </p:txBody>
      </p:sp>
      <p:pic>
        <p:nvPicPr>
          <p:cNvPr id="89" name="Google Shape;89;p18"/>
          <p:cNvPicPr preferRelativeResize="0"/>
          <p:nvPr/>
        </p:nvPicPr>
        <p:blipFill>
          <a:blip r:embed="rId3">
            <a:alphaModFix/>
          </a:blip>
          <a:stretch>
            <a:fillRect/>
          </a:stretch>
        </p:blipFill>
        <p:spPr>
          <a:xfrm>
            <a:off x="6082400" y="2571746"/>
            <a:ext cx="1898200" cy="1765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4">
                                  <p:stCondLst>
                                    <p:cond delay="0"/>
                                  </p:stCondLst>
                                  <p:childTnLst>
                                    <p:set>
                                      <p:cBhvr>
                                        <p:cTn dur="1" fill="hold">
                                          <p:stCondLst>
                                            <p:cond delay="0"/>
                                          </p:stCondLst>
                                        </p:cTn>
                                        <p:tgtEl>
                                          <p:spTgt spid="89"/>
                                        </p:tgtEl>
                                        <p:attrNameLst>
                                          <p:attrName>style.visibility</p:attrName>
                                        </p:attrNameLst>
                                      </p:cBhvr>
                                      <p:to>
                                        <p:strVal val="visible"/>
                                      </p:to>
                                    </p:set>
                                    <p:anim calcmode="lin" valueType="num">
                                      <p:cBhvr additive="base">
                                        <p:cTn dur="1000"/>
                                        <p:tgtEl>
                                          <p:spTgt spid="8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u="sng"/>
              <a:t>Services available at Libertie Digital Hub</a:t>
            </a:r>
            <a:endParaRPr b="1" u="sng"/>
          </a:p>
        </p:txBody>
      </p:sp>
      <p:sp>
        <p:nvSpPr>
          <p:cNvPr id="95" name="Google Shape;95;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7916"/>
              </a:lnSpc>
              <a:spcBef>
                <a:spcPts val="0"/>
              </a:spcBef>
              <a:spcAft>
                <a:spcPts val="0"/>
              </a:spcAft>
              <a:buClr>
                <a:schemeClr val="dk1"/>
              </a:buClr>
              <a:buSzPts val="1100"/>
              <a:buFont typeface="Arial"/>
              <a:buNone/>
            </a:pPr>
            <a:r>
              <a:rPr lang="en-GB" sz="1400">
                <a:solidFill>
                  <a:schemeClr val="dk1"/>
                </a:solidFill>
                <a:latin typeface="Calibri"/>
                <a:ea typeface="Calibri"/>
                <a:cs typeface="Calibri"/>
                <a:sym typeface="Calibri"/>
              </a:rPr>
              <a:t>O</a:t>
            </a:r>
            <a:r>
              <a:rPr lang="en-GB" sz="1600">
                <a:solidFill>
                  <a:schemeClr val="dk1"/>
                </a:solidFill>
                <a:latin typeface="Calibri"/>
                <a:ea typeface="Calibri"/>
                <a:cs typeface="Calibri"/>
                <a:sym typeface="Calibri"/>
              </a:rPr>
              <a:t>ur objective  is to provide digital access, support and training to people across our community, either referred to us by our referral partner network or self-referred. We will offer:</a:t>
            </a:r>
            <a:endParaRPr sz="1600">
              <a:solidFill>
                <a:schemeClr val="dk1"/>
              </a:solidFill>
              <a:latin typeface="Calibri"/>
              <a:ea typeface="Calibri"/>
              <a:cs typeface="Calibri"/>
              <a:sym typeface="Calibri"/>
            </a:endParaRPr>
          </a:p>
          <a:p>
            <a:pPr indent="-330200" lvl="0" marL="457200" rtl="0" algn="l">
              <a:lnSpc>
                <a:spcPct val="115000"/>
              </a:lnSpc>
              <a:spcBef>
                <a:spcPts val="800"/>
              </a:spcBef>
              <a:spcAft>
                <a:spcPts val="0"/>
              </a:spcAft>
              <a:buClr>
                <a:schemeClr val="dk1"/>
              </a:buClr>
              <a:buSzPts val="1600"/>
              <a:buFont typeface="Calibri"/>
              <a:buChar char="●"/>
            </a:pPr>
            <a:r>
              <a:rPr lang="en-GB" sz="1600">
                <a:solidFill>
                  <a:schemeClr val="dk1"/>
                </a:solidFill>
                <a:latin typeface="Calibri"/>
                <a:ea typeface="Calibri"/>
                <a:cs typeface="Calibri"/>
                <a:sym typeface="Calibri"/>
              </a:rPr>
              <a:t>Public access wifi </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en-GB" sz="1600">
                <a:solidFill>
                  <a:schemeClr val="dk1"/>
                </a:solidFill>
                <a:latin typeface="Calibri"/>
                <a:ea typeface="Calibri"/>
                <a:cs typeface="Calibri"/>
                <a:sym typeface="Calibri"/>
              </a:rPr>
              <a:t>Device distribution programmes</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en-GB" sz="1600">
                <a:solidFill>
                  <a:schemeClr val="dk1"/>
                </a:solidFill>
                <a:latin typeface="Calibri"/>
                <a:ea typeface="Calibri"/>
                <a:cs typeface="Calibri"/>
                <a:sym typeface="Calibri"/>
              </a:rPr>
              <a:t>National Databank - free data sim cards</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en-GB" sz="1600">
                <a:solidFill>
                  <a:schemeClr val="dk1"/>
                </a:solidFill>
                <a:latin typeface="Calibri"/>
                <a:ea typeface="Calibri"/>
                <a:cs typeface="Calibri"/>
                <a:sym typeface="Calibri"/>
              </a:rPr>
              <a:t>Face to face support appointments </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en-GB" sz="1600">
                <a:solidFill>
                  <a:schemeClr val="dk1"/>
                </a:solidFill>
                <a:latin typeface="Calibri"/>
                <a:ea typeface="Calibri"/>
                <a:cs typeface="Calibri"/>
                <a:sym typeface="Calibri"/>
              </a:rPr>
              <a:t>Remote access support via phone and remote access software</a:t>
            </a:r>
            <a:endParaRPr sz="1600">
              <a:solidFill>
                <a:schemeClr val="dk1"/>
              </a:solidFill>
              <a:latin typeface="Calibri"/>
              <a:ea typeface="Calibri"/>
              <a:cs typeface="Calibri"/>
              <a:sym typeface="Calibri"/>
            </a:endParaRPr>
          </a:p>
          <a:p>
            <a:pPr indent="0" lvl="0" marL="457200" rtl="0" algn="l">
              <a:lnSpc>
                <a:spcPct val="115000"/>
              </a:lnSpc>
              <a:spcBef>
                <a:spcPts val="800"/>
              </a:spcBef>
              <a:spcAft>
                <a:spcPts val="0"/>
              </a:spcAft>
              <a:buNone/>
            </a:pPr>
            <a:r>
              <a:t/>
            </a:r>
            <a:endParaRPr sz="1600">
              <a:solidFill>
                <a:schemeClr val="dk1"/>
              </a:solidFill>
              <a:latin typeface="Calibri"/>
              <a:ea typeface="Calibri"/>
              <a:cs typeface="Calibri"/>
              <a:sym typeface="Calibri"/>
            </a:endParaRPr>
          </a:p>
          <a:p>
            <a:pPr indent="0" lvl="0" marL="0" rtl="0" algn="l">
              <a:spcBef>
                <a:spcPts val="800"/>
              </a:spcBef>
              <a:spcAft>
                <a:spcPts val="1200"/>
              </a:spcAft>
              <a:buNone/>
            </a:pPr>
            <a:r>
              <a:t/>
            </a:r>
            <a:endParaRPr sz="2200"/>
          </a:p>
        </p:txBody>
      </p:sp>
      <p:sp>
        <p:nvSpPr>
          <p:cNvPr id="96" name="Google Shape;96;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27025" lvl="0" marL="457200" rtl="0" algn="l">
              <a:lnSpc>
                <a:spcPct val="115000"/>
              </a:lnSpc>
              <a:spcBef>
                <a:spcPts val="0"/>
              </a:spcBef>
              <a:spcAft>
                <a:spcPts val="0"/>
              </a:spcAft>
              <a:buClr>
                <a:schemeClr val="dk1"/>
              </a:buClr>
              <a:buSzPts val="1550"/>
              <a:buFont typeface="Calibri"/>
              <a:buChar char="●"/>
            </a:pPr>
            <a:r>
              <a:rPr lang="en-GB" sz="1550">
                <a:solidFill>
                  <a:schemeClr val="dk1"/>
                </a:solidFill>
                <a:latin typeface="Calibri"/>
                <a:ea typeface="Calibri"/>
                <a:cs typeface="Calibri"/>
                <a:sym typeface="Calibri"/>
              </a:rPr>
              <a:t>Digital Life Skills for Home and Work Assessments</a:t>
            </a:r>
            <a:endParaRPr sz="1550">
              <a:solidFill>
                <a:schemeClr val="dk1"/>
              </a:solidFill>
              <a:latin typeface="Calibri"/>
              <a:ea typeface="Calibri"/>
              <a:cs typeface="Calibri"/>
              <a:sym typeface="Calibri"/>
            </a:endParaRPr>
          </a:p>
          <a:p>
            <a:pPr indent="-327025" lvl="0" marL="457200" rtl="0" algn="l">
              <a:lnSpc>
                <a:spcPct val="115000"/>
              </a:lnSpc>
              <a:spcBef>
                <a:spcPts val="0"/>
              </a:spcBef>
              <a:spcAft>
                <a:spcPts val="0"/>
              </a:spcAft>
              <a:buClr>
                <a:schemeClr val="dk1"/>
              </a:buClr>
              <a:buSzPts val="1550"/>
              <a:buFont typeface="Calibri"/>
              <a:buChar char="●"/>
            </a:pPr>
            <a:r>
              <a:rPr lang="en-GB" sz="1550">
                <a:solidFill>
                  <a:schemeClr val="dk1"/>
                </a:solidFill>
                <a:latin typeface="Calibri"/>
                <a:ea typeface="Calibri"/>
                <a:cs typeface="Calibri"/>
                <a:sym typeface="Calibri"/>
              </a:rPr>
              <a:t>Digital skills training</a:t>
            </a:r>
            <a:endParaRPr sz="1550">
              <a:solidFill>
                <a:schemeClr val="dk1"/>
              </a:solidFill>
              <a:latin typeface="Calibri"/>
              <a:ea typeface="Calibri"/>
              <a:cs typeface="Calibri"/>
              <a:sym typeface="Calibri"/>
            </a:endParaRPr>
          </a:p>
          <a:p>
            <a:pPr indent="-327025" lvl="0" marL="457200" rtl="0" algn="l">
              <a:lnSpc>
                <a:spcPct val="115000"/>
              </a:lnSpc>
              <a:spcBef>
                <a:spcPts val="0"/>
              </a:spcBef>
              <a:spcAft>
                <a:spcPts val="0"/>
              </a:spcAft>
              <a:buClr>
                <a:schemeClr val="dk1"/>
              </a:buClr>
              <a:buSzPts val="1550"/>
              <a:buFont typeface="Calibri"/>
              <a:buChar char="●"/>
            </a:pPr>
            <a:r>
              <a:rPr lang="en-GB" sz="1550">
                <a:solidFill>
                  <a:schemeClr val="dk1"/>
                </a:solidFill>
                <a:latin typeface="Calibri"/>
                <a:ea typeface="Calibri"/>
                <a:cs typeface="Calibri"/>
                <a:sym typeface="Calibri"/>
              </a:rPr>
              <a:t>Digital skills classes and workshops (online and in person when allowed)</a:t>
            </a:r>
            <a:endParaRPr sz="1550">
              <a:solidFill>
                <a:schemeClr val="dk1"/>
              </a:solidFill>
              <a:latin typeface="Calibri"/>
              <a:ea typeface="Calibri"/>
              <a:cs typeface="Calibri"/>
              <a:sym typeface="Calibri"/>
            </a:endParaRPr>
          </a:p>
          <a:p>
            <a:pPr indent="-327025" lvl="0" marL="457200" rtl="0" algn="l">
              <a:lnSpc>
                <a:spcPct val="115000"/>
              </a:lnSpc>
              <a:spcBef>
                <a:spcPts val="0"/>
              </a:spcBef>
              <a:spcAft>
                <a:spcPts val="0"/>
              </a:spcAft>
              <a:buClr>
                <a:schemeClr val="dk1"/>
              </a:buClr>
              <a:buSzPts val="1550"/>
              <a:buFont typeface="Calibri"/>
              <a:buChar char="●"/>
            </a:pPr>
            <a:r>
              <a:rPr lang="en-GB" sz="1550">
                <a:solidFill>
                  <a:schemeClr val="dk1"/>
                </a:solidFill>
                <a:latin typeface="Calibri"/>
                <a:ea typeface="Calibri"/>
                <a:cs typeface="Calibri"/>
                <a:sym typeface="Calibri"/>
              </a:rPr>
              <a:t>Community Outreach Digital Team - delivering Digital Skills training to remote/rural communities</a:t>
            </a:r>
            <a:endParaRPr sz="1550">
              <a:solidFill>
                <a:schemeClr val="dk1"/>
              </a:solidFill>
              <a:latin typeface="Calibri"/>
              <a:ea typeface="Calibri"/>
              <a:cs typeface="Calibri"/>
              <a:sym typeface="Calibri"/>
            </a:endParaRPr>
          </a:p>
          <a:p>
            <a:pPr indent="-327025" lvl="0" marL="457200" rtl="0" algn="l">
              <a:lnSpc>
                <a:spcPct val="115000"/>
              </a:lnSpc>
              <a:spcBef>
                <a:spcPts val="0"/>
              </a:spcBef>
              <a:spcAft>
                <a:spcPts val="0"/>
              </a:spcAft>
              <a:buClr>
                <a:schemeClr val="dk1"/>
              </a:buClr>
              <a:buSzPts val="1550"/>
              <a:buFont typeface="Calibri"/>
              <a:buChar char="●"/>
            </a:pPr>
            <a:r>
              <a:rPr lang="en-GB" sz="1550">
                <a:solidFill>
                  <a:schemeClr val="dk1"/>
                </a:solidFill>
                <a:latin typeface="Calibri"/>
                <a:ea typeface="Calibri"/>
                <a:cs typeface="Calibri"/>
                <a:sym typeface="Calibri"/>
              </a:rPr>
              <a:t>Digital support packages for organisations and referral partners to refer clients to</a:t>
            </a:r>
            <a:endParaRPr sz="1550">
              <a:solidFill>
                <a:schemeClr val="dk1"/>
              </a:solidFill>
              <a:latin typeface="Calibri"/>
              <a:ea typeface="Calibri"/>
              <a:cs typeface="Calibri"/>
              <a:sym typeface="Calibri"/>
            </a:endParaRPr>
          </a:p>
          <a:p>
            <a:pPr indent="-330200" lvl="0" marL="457200" rtl="0" algn="l">
              <a:spcBef>
                <a:spcPts val="0"/>
              </a:spcBef>
              <a:spcAft>
                <a:spcPts val="0"/>
              </a:spcAft>
              <a:buClr>
                <a:schemeClr val="dk1"/>
              </a:buClr>
              <a:buSzPts val="1600"/>
              <a:buFont typeface="Calibri"/>
              <a:buChar char="●"/>
            </a:pPr>
            <a:r>
              <a:rPr lang="en-GB" sz="1600">
                <a:solidFill>
                  <a:schemeClr val="dk1"/>
                </a:solidFill>
                <a:latin typeface="Calibri"/>
                <a:ea typeface="Calibri"/>
                <a:cs typeface="Calibri"/>
                <a:sym typeface="Calibri"/>
              </a:rPr>
              <a:t>Digital support Helpline</a:t>
            </a:r>
            <a:endParaRPr sz="1600">
              <a:solidFill>
                <a:schemeClr val="dk1"/>
              </a:solidFill>
              <a:latin typeface="Calibri"/>
              <a:ea typeface="Calibri"/>
              <a:cs typeface="Calibri"/>
              <a:sym typeface="Calibri"/>
            </a:endParaRPr>
          </a:p>
          <a:p>
            <a:pPr indent="0" lvl="0" marL="457200" rtl="0" algn="l">
              <a:lnSpc>
                <a:spcPct val="115000"/>
              </a:lnSpc>
              <a:spcBef>
                <a:spcPts val="800"/>
              </a:spcBef>
              <a:spcAft>
                <a:spcPts val="0"/>
              </a:spcAft>
              <a:buNone/>
            </a:pPr>
            <a:r>
              <a:t/>
            </a:r>
            <a:endParaRPr sz="1550">
              <a:solidFill>
                <a:schemeClr val="dk1"/>
              </a:solidFill>
              <a:latin typeface="Calibri"/>
              <a:ea typeface="Calibri"/>
              <a:cs typeface="Calibri"/>
              <a:sym typeface="Calibri"/>
            </a:endParaRPr>
          </a:p>
          <a:p>
            <a:pPr indent="0" lvl="0" marL="0" rtl="0" algn="l">
              <a:lnSpc>
                <a:spcPct val="97916"/>
              </a:lnSpc>
              <a:spcBef>
                <a:spcPts val="800"/>
              </a:spcBef>
              <a:spcAft>
                <a:spcPts val="800"/>
              </a:spcAft>
              <a:buSzPts val="1018"/>
              <a:buNone/>
            </a:pPr>
            <a:r>
              <a:t/>
            </a:r>
            <a:endParaRPr sz="1563">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a:t>Any Questions?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