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8" r:id="rId5"/>
    <p:sldId id="261" r:id="rId6"/>
    <p:sldId id="272" r:id="rId7"/>
    <p:sldId id="273" r:id="rId8"/>
    <p:sldId id="262" r:id="rId9"/>
    <p:sldId id="269" r:id="rId10"/>
    <p:sldId id="270" r:id="rId11"/>
    <p:sldId id="277" r:id="rId12"/>
    <p:sldId id="276" r:id="rId13"/>
    <p:sldId id="278" r:id="rId14"/>
    <p:sldId id="271" r:id="rId15"/>
    <p:sldId id="279" r:id="rId16"/>
    <p:sldId id="26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BF4E"/>
    <a:srgbClr val="7DE3DE"/>
    <a:srgbClr val="DCF8F7"/>
    <a:srgbClr val="ECF3FA"/>
    <a:srgbClr val="D4E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F8E63-0E4C-45A6-84CC-1EF21CE56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CA8233-0079-43FA-B727-92A56A10A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0A31C-A30C-49A1-BA39-ACF282CA0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D1F2-7CAC-451C-A785-A54C32F3ADC4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D308B-F4F7-4343-B093-6F8D9D92C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01AEA-902D-4D87-BCF8-A9C40A551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10D9-4758-45C2-B1AE-55777970B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16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672C0-8AD9-4246-BF2F-E3E99D94C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AAC891-4A9B-46C2-B66A-DD98437DB1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CD187-70F7-41F9-83BC-99A3EB967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D1F2-7CAC-451C-A785-A54C32F3ADC4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D486F-B1BF-406E-BC8A-BD01E669E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F58A0-79C3-4FCA-A225-861ABA8D9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10D9-4758-45C2-B1AE-55777970B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620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185D5A-AB63-4206-A770-EEF4493503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363AB2-833C-4C93-AF1E-DD52D93EB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400F5-3904-4B5E-8F33-0E9C881A3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D1F2-7CAC-451C-A785-A54C32F3ADC4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8794B-47E7-4E86-88C4-EA9FA1AD7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F3635-F90E-48DE-880F-96B50B19C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10D9-4758-45C2-B1AE-55777970B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04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39C0-3723-4FAD-9F64-62B84749E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0B97F-AD43-4195-ABC5-D39AC820E3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06DEB-F43A-4145-A426-4A566E768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D1F2-7CAC-451C-A785-A54C32F3ADC4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70968-08C8-4839-8BA6-D0936554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AA714-DBAE-40E1-A0B0-6F25F343D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10D9-4758-45C2-B1AE-55777970B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527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90EA1-F126-4353-B4F4-8D478CB4A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C603FC-830C-43F7-B925-6F8DF4B3A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5FC73-0DB7-4C73-BF42-115F7AFB1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D1F2-7CAC-451C-A785-A54C32F3ADC4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F8425F-41BE-477D-9093-8149EC287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FCA61-0248-4223-8144-77FEF72E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10D9-4758-45C2-B1AE-55777970B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642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79655-3E0A-4E45-856D-BB952D961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CA11F-B66E-4433-B72B-CB81B40CEE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3AB35-8252-4FFD-B8F9-9C55CF84D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C48B9-78FA-41C0-9375-C383D9952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D1F2-7CAC-451C-A785-A54C32F3ADC4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E09D98-F4A4-45A0-A94D-AEBFBC794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998DB1-F8EA-444A-A3F0-4EC2DC10F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10D9-4758-45C2-B1AE-55777970B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58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1E0EB-35EC-47C4-9C00-2ABBAE37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228993-BC83-40EE-B98B-04484ECE73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8A3E37-E479-403F-954C-288A3AA75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A5D0F1-73CA-4C5F-8861-964203024A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D91A04-0E5C-4F4C-B14E-99119491D9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D73613-56CE-47B0-918B-E099B6478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D1F2-7CAC-451C-A785-A54C32F3ADC4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421CA5-23C1-4A9E-B6AC-E31CA0D3C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FE1FFC-8A49-495B-ACAF-69D8F5F66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10D9-4758-45C2-B1AE-55777970B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412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FB1CF-2CDF-456C-8D9D-2439DE632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9DFDE7-1CC0-4BE1-B30D-84DE49F65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D1F2-7CAC-451C-A785-A54C32F3ADC4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07AB72-6929-4C6A-AF64-D989A3B30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8F45A9-7F8B-4183-A7D9-CB4DD7ED4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10D9-4758-45C2-B1AE-55777970B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625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8B34BA-D15B-4602-95D0-E858FC1EA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D1F2-7CAC-451C-A785-A54C32F3ADC4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8C670A-9A1D-44C7-BFD0-B0A54B733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8E993A-940C-4724-88D1-91584177E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10D9-4758-45C2-B1AE-55777970B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864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36A8E-1C12-4218-BC1C-A9F399823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6C3FE-890A-4D44-BA2E-82E82C950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13F04-A523-4D3B-A5B3-EA89540FA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3C7939-99A5-462C-9770-A51085CAB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D1F2-7CAC-451C-A785-A54C32F3ADC4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8EDBB1-2B38-4162-8267-9FBBBC223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392ED-E48C-4A10-B9AE-1E1C23988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10D9-4758-45C2-B1AE-55777970B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825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C2151-7F17-4843-8AE9-19A53118C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AC7F4B-6CAD-4620-8CC9-ADF18970F1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4438B5-35DA-479C-9B4A-3A1E32D83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5A280F-62D6-4B80-9BE4-9A2607264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D1F2-7CAC-451C-A785-A54C32F3ADC4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99D5F-B9AC-490B-A4F7-74B8F0D08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6BA47A-C098-415E-A892-3F36E6CBF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A10D9-4758-45C2-B1AE-55777970B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17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72A1B-92B8-4C33-925D-1321ADD9D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FBC2FD-E33F-4DC7-996B-D1723A425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C1F88-1F54-4BAD-AAF9-C8328C064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1D1F2-7CAC-451C-A785-A54C32F3ADC4}" type="datetimeFigureOut">
              <a:rPr lang="en-GB" smtClean="0"/>
              <a:t>03/12/2021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D43A8-3939-4884-A5DC-D10A64F25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B9EF1-7574-4423-ACD2-7283844053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A10D9-4758-45C2-B1AE-55777970B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33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08FD8-E501-4514-BE15-0F68B9F0C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4200"/>
            <a:ext cx="9144000" cy="1689099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Home BP Monitoring </a:t>
            </a:r>
            <a:br>
              <a:rPr lang="en-GB" b="1" dirty="0">
                <a:solidFill>
                  <a:srgbClr val="0070C0"/>
                </a:solidFill>
              </a:rPr>
            </a:br>
            <a:r>
              <a:rPr lang="en-GB" b="1" dirty="0">
                <a:solidFill>
                  <a:srgbClr val="0070C0"/>
                </a:solidFill>
              </a:rPr>
              <a:t>in Highland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669F1E-EBD6-4717-B662-1BCE2E3377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62424"/>
            <a:ext cx="9144000" cy="1295401"/>
          </a:xfrm>
        </p:spPr>
        <p:txBody>
          <a:bodyPr>
            <a:normAutofit lnSpcReduction="10000"/>
          </a:bodyPr>
          <a:lstStyle/>
          <a:p>
            <a:r>
              <a:rPr lang="en-GB"/>
              <a:t>Joanna Gilliatt</a:t>
            </a:r>
          </a:p>
          <a:p>
            <a:r>
              <a:rPr lang="en-GB"/>
              <a:t>Technology Enabled Care (TEC)</a:t>
            </a:r>
          </a:p>
          <a:p>
            <a:r>
              <a:rPr lang="en-GB"/>
              <a:t>NHS Highland</a:t>
            </a:r>
            <a:endParaRPr lang="en-GB" dirty="0"/>
          </a:p>
        </p:txBody>
      </p:sp>
      <p:pic>
        <p:nvPicPr>
          <p:cNvPr id="4" name="Picture 6" descr="cid:image004.png@01D21321.D38457C0">
            <a:extLst>
              <a:ext uri="{FF2B5EF4-FFF2-40B4-BE49-F238E27FC236}">
                <a16:creationId xmlns:a16="http://schemas.microsoft.com/office/drawing/2014/main" id="{ED45017E-7F62-4449-A345-8463CBED8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50813"/>
            <a:ext cx="29432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CF3F45-31C2-4B36-AF07-3256C703A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376" y="123827"/>
            <a:ext cx="1565274" cy="11334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A1BFA6-55C4-4157-BCEA-8113176DFD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50" y="5717674"/>
            <a:ext cx="3111500" cy="9498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0D1C6CA-17A1-4DB0-833A-412D08A429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7225" y="5796864"/>
            <a:ext cx="3767137" cy="76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462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CCA88-2B48-4A3E-8431-1A55EBFC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7100"/>
            <a:ext cx="9528176" cy="435133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GB" sz="2800" dirty="0"/>
              <a:t>Emergency Scottish Govt procurement </a:t>
            </a:r>
            <a:r>
              <a:rPr lang="en-GB" dirty="0"/>
              <a:t>– mid-2020</a:t>
            </a:r>
          </a:p>
          <a:p>
            <a:pPr>
              <a:defRPr/>
            </a:pPr>
            <a:r>
              <a:rPr lang="en-GB" dirty="0"/>
              <a:t>Motivated by the need to monitor Covid symptoms</a:t>
            </a:r>
          </a:p>
          <a:p>
            <a:pPr>
              <a:defRPr/>
            </a:pPr>
            <a:r>
              <a:rPr lang="en-GB" dirty="0"/>
              <a:t>3 +1 +1 year contract now signed with </a:t>
            </a:r>
            <a:r>
              <a:rPr lang="en-GB" dirty="0" err="1"/>
              <a:t>Inhealthcare</a:t>
            </a:r>
            <a:endParaRPr lang="en-GB" dirty="0"/>
          </a:p>
          <a:p>
            <a:pPr>
              <a:defRPr/>
            </a:pPr>
            <a:r>
              <a:rPr lang="en-GB" dirty="0" err="1"/>
              <a:t>Inhealthcare</a:t>
            </a:r>
            <a:r>
              <a:rPr lang="en-GB" dirty="0"/>
              <a:t> RHM services now developed (or in development) for:</a:t>
            </a:r>
          </a:p>
          <a:p>
            <a:pPr lvl="1">
              <a:defRPr/>
            </a:pPr>
            <a:r>
              <a:rPr lang="en-GB" dirty="0"/>
              <a:t>Asthma</a:t>
            </a:r>
          </a:p>
          <a:p>
            <a:pPr lvl="1">
              <a:defRPr/>
            </a:pPr>
            <a:r>
              <a:rPr lang="en-GB" dirty="0"/>
              <a:t>BP monitoring</a:t>
            </a:r>
          </a:p>
          <a:p>
            <a:pPr lvl="1">
              <a:defRPr/>
            </a:pPr>
            <a:r>
              <a:rPr lang="en-GB" dirty="0"/>
              <a:t>COPD</a:t>
            </a:r>
          </a:p>
          <a:p>
            <a:pPr lvl="1">
              <a:defRPr/>
            </a:pPr>
            <a:r>
              <a:rPr lang="en-GB" dirty="0"/>
              <a:t>Covid</a:t>
            </a:r>
          </a:p>
          <a:p>
            <a:pPr lvl="1">
              <a:defRPr/>
            </a:pPr>
            <a:r>
              <a:rPr lang="en-GB" dirty="0"/>
              <a:t>Heart failure</a:t>
            </a:r>
          </a:p>
          <a:p>
            <a:pPr lvl="1">
              <a:defRPr/>
            </a:pPr>
            <a:r>
              <a:rPr lang="en-GB" dirty="0"/>
              <a:t>Chronic pain</a:t>
            </a:r>
          </a:p>
          <a:p>
            <a:pPr lvl="1">
              <a:defRPr/>
            </a:pPr>
            <a:r>
              <a:rPr lang="en-GB" dirty="0"/>
              <a:t>IBS</a:t>
            </a:r>
          </a:p>
          <a:p>
            <a:pPr>
              <a:defRPr/>
            </a:pPr>
            <a:r>
              <a:rPr lang="en-GB" dirty="0"/>
              <a:t>Many more to come</a:t>
            </a:r>
          </a:p>
          <a:p>
            <a:pPr lvl="1">
              <a:defRPr/>
            </a:pPr>
            <a:endParaRPr lang="en-GB" dirty="0"/>
          </a:p>
          <a:p>
            <a:pPr lvl="1">
              <a:defRPr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6" descr="cid:image004.png@01D21321.D38457C0">
            <a:extLst>
              <a:ext uri="{FF2B5EF4-FFF2-40B4-BE49-F238E27FC236}">
                <a16:creationId xmlns:a16="http://schemas.microsoft.com/office/drawing/2014/main" id="{8FF2D4EE-6B2F-47FD-B001-2D7A3B00B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50813"/>
            <a:ext cx="29432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512C7C-D1E5-41A4-8BEA-5EF772F34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376" y="123827"/>
            <a:ext cx="1565274" cy="11334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15C5F57-FF71-4705-9884-AD6B4D7B1D9D}"/>
              </a:ext>
            </a:extLst>
          </p:cNvPr>
          <p:cNvSpPr txBox="1">
            <a:spLocks/>
          </p:cNvSpPr>
          <p:nvPr/>
        </p:nvSpPr>
        <p:spPr>
          <a:xfrm>
            <a:off x="990600" y="13231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7E7A62-FF79-48A8-8E9F-83020663B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3825" y="1218765"/>
            <a:ext cx="3767137" cy="76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7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CCA88-2B48-4A3E-8431-1A55EBFC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7100"/>
            <a:ext cx="2201178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b="1" dirty="0"/>
              <a:t>What’s good</a:t>
            </a:r>
          </a:p>
          <a:p>
            <a:pPr marL="0" indent="0">
              <a:buNone/>
              <a:defRPr/>
            </a:pPr>
            <a:r>
              <a:rPr lang="en-GB" dirty="0"/>
              <a:t>4 channels:</a:t>
            </a:r>
          </a:p>
          <a:p>
            <a:pPr>
              <a:defRPr/>
            </a:pPr>
            <a:r>
              <a:rPr lang="en-GB" dirty="0"/>
              <a:t>Text messaging</a:t>
            </a:r>
          </a:p>
          <a:p>
            <a:pPr>
              <a:defRPr/>
            </a:pPr>
            <a:r>
              <a:rPr lang="en-GB" dirty="0"/>
              <a:t>Automated phone call </a:t>
            </a:r>
          </a:p>
          <a:p>
            <a:pPr>
              <a:defRPr/>
            </a:pPr>
            <a:r>
              <a:rPr lang="en-GB" dirty="0"/>
              <a:t>Web portal</a:t>
            </a:r>
          </a:p>
          <a:p>
            <a:pPr>
              <a:defRPr/>
            </a:pPr>
            <a:r>
              <a:rPr lang="en-GB" dirty="0"/>
              <a:t>App</a:t>
            </a:r>
          </a:p>
          <a:p>
            <a:pPr lvl="1">
              <a:defRPr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6" descr="cid:image004.png@01D21321.D38457C0">
            <a:extLst>
              <a:ext uri="{FF2B5EF4-FFF2-40B4-BE49-F238E27FC236}">
                <a16:creationId xmlns:a16="http://schemas.microsoft.com/office/drawing/2014/main" id="{8FF2D4EE-6B2F-47FD-B001-2D7A3B00B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50813"/>
            <a:ext cx="29432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512C7C-D1E5-41A4-8BEA-5EF772F34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376" y="123827"/>
            <a:ext cx="1565274" cy="11334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15C5F57-FF71-4705-9884-AD6B4D7B1D9D}"/>
              </a:ext>
            </a:extLst>
          </p:cNvPr>
          <p:cNvSpPr txBox="1">
            <a:spLocks/>
          </p:cNvSpPr>
          <p:nvPr/>
        </p:nvSpPr>
        <p:spPr>
          <a:xfrm>
            <a:off x="990600" y="13231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7E7A62-FF79-48A8-8E9F-83020663B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650" y="1227317"/>
            <a:ext cx="3767137" cy="76719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4F1DFA1-3A57-435E-B8AA-B5429CF9A172}"/>
              </a:ext>
            </a:extLst>
          </p:cNvPr>
          <p:cNvSpPr txBox="1">
            <a:spLocks/>
          </p:cNvSpPr>
          <p:nvPr/>
        </p:nvSpPr>
        <p:spPr>
          <a:xfrm>
            <a:off x="852487" y="9481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0070C0"/>
                </a:solidFill>
              </a:rPr>
              <a:t>                       </a:t>
            </a:r>
            <a:r>
              <a:rPr lang="en-GB" b="1" dirty="0">
                <a:solidFill>
                  <a:srgbClr val="A6BF4E"/>
                </a:solidFill>
              </a:rPr>
              <a:t>– Pros &amp; Cons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2F02E24-0E43-4C62-B5DC-B4CD09C80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7022" y="1464744"/>
            <a:ext cx="2577028" cy="50836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4754BA-71AB-48D1-B008-A5088F9A55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5336" y="1957975"/>
            <a:ext cx="6486753" cy="45001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B7EF54-A8B7-4E09-B70D-460FDAB06B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2941" y="2454154"/>
            <a:ext cx="5248846" cy="3351039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13222C4-F3E2-4D41-B9CD-F4075AE0CADA}"/>
              </a:ext>
            </a:extLst>
          </p:cNvPr>
          <p:cNvSpPr txBox="1">
            <a:spLocks/>
          </p:cNvSpPr>
          <p:nvPr/>
        </p:nvSpPr>
        <p:spPr>
          <a:xfrm>
            <a:off x="631373" y="6238874"/>
            <a:ext cx="7131502" cy="4161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GB" dirty="0"/>
              <a:t>Will reach a wider range of patients</a:t>
            </a:r>
          </a:p>
          <a:p>
            <a:pPr lvl="1">
              <a:defRPr/>
            </a:pPr>
            <a:endParaRPr lang="en-GB" dirty="0"/>
          </a:p>
          <a:p>
            <a:pPr lvl="1">
              <a:defRPr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4873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id:image004.png@01D21321.D38457C0">
            <a:extLst>
              <a:ext uri="{FF2B5EF4-FFF2-40B4-BE49-F238E27FC236}">
                <a16:creationId xmlns:a16="http://schemas.microsoft.com/office/drawing/2014/main" id="{8FF2D4EE-6B2F-47FD-B001-2D7A3B00B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1" y="-91757"/>
            <a:ext cx="2643514" cy="122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512C7C-D1E5-41A4-8BEA-5EF772F34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376" y="123827"/>
            <a:ext cx="1565274" cy="11334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15C5F57-FF71-4705-9884-AD6B4D7B1D9D}"/>
              </a:ext>
            </a:extLst>
          </p:cNvPr>
          <p:cNvSpPr txBox="1">
            <a:spLocks/>
          </p:cNvSpPr>
          <p:nvPr/>
        </p:nvSpPr>
        <p:spPr>
          <a:xfrm>
            <a:off x="990600" y="13231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FECF50-ABE7-47B0-9414-B43B92EFE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380" y="1490505"/>
            <a:ext cx="2378303" cy="42454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514170-F203-40E4-94EB-C1BFF384C0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3638" y="1484172"/>
            <a:ext cx="2948280" cy="519158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CDEB9B5-C72F-4257-8093-C3F10E13A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470" y="2324414"/>
            <a:ext cx="2638955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b="1" dirty="0"/>
              <a:t>What’s good</a:t>
            </a:r>
          </a:p>
          <a:p>
            <a:pPr marL="0" indent="0">
              <a:buNone/>
              <a:defRPr/>
            </a:pPr>
            <a:r>
              <a:rPr lang="en-GB" dirty="0"/>
              <a:t>App</a:t>
            </a:r>
          </a:p>
          <a:p>
            <a:pPr>
              <a:defRPr/>
            </a:pPr>
            <a:r>
              <a:rPr lang="en-GB" dirty="0"/>
              <a:t>The patient can see a list &amp; graph of the readings they submit</a:t>
            </a:r>
          </a:p>
          <a:p>
            <a:pPr lvl="1">
              <a:defRPr/>
            </a:pPr>
            <a:endParaRPr lang="en-GB" dirty="0"/>
          </a:p>
          <a:p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4FDDD0A-5E32-4D8F-878D-3FF0C72236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8890" y="521609"/>
            <a:ext cx="3767137" cy="76719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46D8167-B1E9-4A45-8B73-5EEABF13FDB4}"/>
              </a:ext>
            </a:extLst>
          </p:cNvPr>
          <p:cNvSpPr txBox="1">
            <a:spLocks/>
          </p:cNvSpPr>
          <p:nvPr/>
        </p:nvSpPr>
        <p:spPr>
          <a:xfrm>
            <a:off x="1248727" y="2424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0070C0"/>
                </a:solidFill>
              </a:rPr>
              <a:t>                       </a:t>
            </a:r>
            <a:r>
              <a:rPr lang="en-GB" b="1" dirty="0">
                <a:solidFill>
                  <a:srgbClr val="A6BF4E"/>
                </a:solidFill>
              </a:rPr>
              <a:t>– Pros &amp; Cons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232D23-C4BE-4D41-B604-752047D306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6371" y="1484172"/>
            <a:ext cx="2633356" cy="46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83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id:image004.png@01D21321.D38457C0">
            <a:extLst>
              <a:ext uri="{FF2B5EF4-FFF2-40B4-BE49-F238E27FC236}">
                <a16:creationId xmlns:a16="http://schemas.microsoft.com/office/drawing/2014/main" id="{8FF2D4EE-6B2F-47FD-B001-2D7A3B00B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31763"/>
            <a:ext cx="29432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512C7C-D1E5-41A4-8BEA-5EF772F34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376" y="123827"/>
            <a:ext cx="1565274" cy="11334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15C5F57-FF71-4705-9884-AD6B4D7B1D9D}"/>
              </a:ext>
            </a:extLst>
          </p:cNvPr>
          <p:cNvSpPr txBox="1">
            <a:spLocks/>
          </p:cNvSpPr>
          <p:nvPr/>
        </p:nvSpPr>
        <p:spPr>
          <a:xfrm>
            <a:off x="990600" y="13231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CDEB9B5-C72F-4257-8093-C3F10E13A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7100"/>
            <a:ext cx="9963150" cy="435133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b="1" dirty="0"/>
              <a:t>What else is good</a:t>
            </a:r>
          </a:p>
          <a:p>
            <a:pPr>
              <a:defRPr/>
            </a:pPr>
            <a:r>
              <a:rPr lang="en-GB" dirty="0"/>
              <a:t>Procured by the Scottish Govt. with all costs covered nationally</a:t>
            </a:r>
          </a:p>
          <a:p>
            <a:pPr>
              <a:defRPr/>
            </a:pPr>
            <a:r>
              <a:rPr lang="en-GB" dirty="0"/>
              <a:t>Sophistication – much more complex services are possible</a:t>
            </a:r>
          </a:p>
          <a:p>
            <a:pPr>
              <a:defRPr/>
            </a:pPr>
            <a:r>
              <a:rPr lang="en-GB" dirty="0"/>
              <a:t>Possible to develop new services – not relying on the supplier</a:t>
            </a:r>
          </a:p>
          <a:p>
            <a:pPr marL="0" indent="0">
              <a:buNone/>
              <a:defRPr/>
            </a:pPr>
            <a:endParaRPr lang="en-GB" b="1" dirty="0"/>
          </a:p>
          <a:p>
            <a:pPr marL="0" indent="0">
              <a:buNone/>
              <a:defRPr/>
            </a:pPr>
            <a:r>
              <a:rPr lang="en-GB" b="1" dirty="0"/>
              <a:t>What’s not so good</a:t>
            </a:r>
          </a:p>
          <a:p>
            <a:pPr>
              <a:defRPr/>
            </a:pPr>
            <a:r>
              <a:rPr lang="en-GB" dirty="0"/>
              <a:t>Developing new services is complex and time consuming</a:t>
            </a:r>
          </a:p>
          <a:p>
            <a:pPr lvl="1">
              <a:defRPr/>
            </a:pPr>
            <a:endParaRPr lang="en-GB" dirty="0"/>
          </a:p>
          <a:p>
            <a:pPr lvl="1">
              <a:defRPr/>
            </a:pPr>
            <a:endParaRPr lang="en-GB" dirty="0"/>
          </a:p>
          <a:p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B9CF48-1253-4EEE-957E-2F75BC8A4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650" y="1227317"/>
            <a:ext cx="3767137" cy="76719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A8E46C8B-BF66-489E-A536-9BCC14A87CB9}"/>
              </a:ext>
            </a:extLst>
          </p:cNvPr>
          <p:cNvSpPr txBox="1">
            <a:spLocks/>
          </p:cNvSpPr>
          <p:nvPr/>
        </p:nvSpPr>
        <p:spPr>
          <a:xfrm>
            <a:off x="852487" y="9481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0070C0"/>
                </a:solidFill>
              </a:rPr>
              <a:t>                       </a:t>
            </a:r>
            <a:r>
              <a:rPr lang="en-GB" b="1" dirty="0">
                <a:solidFill>
                  <a:srgbClr val="A6BF4E"/>
                </a:solidFill>
              </a:rPr>
              <a:t>– Pros &amp; Cons</a:t>
            </a:r>
          </a:p>
        </p:txBody>
      </p:sp>
    </p:spTree>
    <p:extLst>
      <p:ext uri="{BB962C8B-B14F-4D97-AF65-F5344CB8AC3E}">
        <p14:creationId xmlns:p14="http://schemas.microsoft.com/office/powerpoint/2010/main" val="4497229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CCA88-2B48-4A3E-8431-1A55EBFC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7099"/>
            <a:ext cx="8587661" cy="45100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600" dirty="0"/>
              <a:t>New BP service has been developed </a:t>
            </a:r>
          </a:p>
          <a:p>
            <a:pPr lvl="1">
              <a:defRPr/>
            </a:pPr>
            <a:r>
              <a:rPr lang="en-GB" sz="3200" dirty="0"/>
              <a:t>Complex on the inside</a:t>
            </a:r>
          </a:p>
          <a:p>
            <a:pPr lvl="1">
              <a:defRPr/>
            </a:pPr>
            <a:r>
              <a:rPr lang="en-GB" sz="3200" dirty="0"/>
              <a:t>Simple on the outside</a:t>
            </a:r>
          </a:p>
          <a:p>
            <a:pPr>
              <a:defRPr/>
            </a:pPr>
            <a:r>
              <a:rPr lang="en-GB" sz="3600" dirty="0"/>
              <a:t>Easier for primary care to use</a:t>
            </a:r>
          </a:p>
          <a:p>
            <a:pPr>
              <a:defRPr/>
            </a:pPr>
            <a:r>
              <a:rPr lang="en-GB" sz="3600" dirty="0"/>
              <a:t>Will reach a wider range of patients</a:t>
            </a:r>
          </a:p>
          <a:p>
            <a:pPr>
              <a:defRPr/>
            </a:pPr>
            <a:r>
              <a:rPr lang="en-GB" sz="3600" dirty="0"/>
              <a:t>Patients have a choice of channel</a:t>
            </a:r>
          </a:p>
          <a:p>
            <a:pPr>
              <a:defRPr/>
            </a:pPr>
            <a:r>
              <a:rPr lang="en-GB" sz="3600" dirty="0"/>
              <a:t>Patients can track their own readings</a:t>
            </a:r>
          </a:p>
          <a:p>
            <a:pPr>
              <a:defRPr/>
            </a:pPr>
            <a:endParaRPr lang="en-GB" dirty="0"/>
          </a:p>
          <a:p>
            <a:pPr lvl="1">
              <a:defRPr/>
            </a:pPr>
            <a:endParaRPr lang="en-GB" dirty="0"/>
          </a:p>
          <a:p>
            <a:pPr lvl="1">
              <a:defRPr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6" descr="cid:image004.png@01D21321.D38457C0">
            <a:extLst>
              <a:ext uri="{FF2B5EF4-FFF2-40B4-BE49-F238E27FC236}">
                <a16:creationId xmlns:a16="http://schemas.microsoft.com/office/drawing/2014/main" id="{8FF2D4EE-6B2F-47FD-B001-2D7A3B00B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50813"/>
            <a:ext cx="29432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512C7C-D1E5-41A4-8BEA-5EF772F34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376" y="123827"/>
            <a:ext cx="1565274" cy="11334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15C5F57-FF71-4705-9884-AD6B4D7B1D9D}"/>
              </a:ext>
            </a:extLst>
          </p:cNvPr>
          <p:cNvSpPr txBox="1">
            <a:spLocks/>
          </p:cNvSpPr>
          <p:nvPr/>
        </p:nvSpPr>
        <p:spPr>
          <a:xfrm>
            <a:off x="990600" y="13231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7E7A62-FF79-48A8-8E9F-83020663B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650" y="1227317"/>
            <a:ext cx="3767137" cy="76719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4F1DFA1-3A57-435E-B8AA-B5429CF9A172}"/>
              </a:ext>
            </a:extLst>
          </p:cNvPr>
          <p:cNvSpPr txBox="1">
            <a:spLocks/>
          </p:cNvSpPr>
          <p:nvPr/>
        </p:nvSpPr>
        <p:spPr>
          <a:xfrm>
            <a:off x="852487" y="9481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>
                <a:solidFill>
                  <a:srgbClr val="0070C0"/>
                </a:solidFill>
              </a:rPr>
              <a:t>                                      </a:t>
            </a:r>
            <a:r>
              <a:rPr lang="en-GB" b="1">
                <a:solidFill>
                  <a:srgbClr val="A6BF4E"/>
                </a:solidFill>
              </a:rPr>
              <a:t>– Home BP Monitoring</a:t>
            </a:r>
            <a:endParaRPr lang="en-GB" b="1" dirty="0">
              <a:solidFill>
                <a:srgbClr val="A6BF4E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0E5BF2-824F-416D-AFF2-A5D098BADA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5286" y="2197099"/>
            <a:ext cx="2366088" cy="4209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64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CCA88-2B48-4A3E-8431-1A55EBFC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7099"/>
            <a:ext cx="10515600" cy="451008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dirty="0"/>
              <a:t>Current plans:</a:t>
            </a:r>
          </a:p>
          <a:p>
            <a:pPr>
              <a:defRPr/>
            </a:pPr>
            <a:r>
              <a:rPr lang="en-GB" dirty="0"/>
              <a:t>Final stages of testing – December 2021</a:t>
            </a:r>
          </a:p>
          <a:p>
            <a:pPr>
              <a:defRPr/>
            </a:pPr>
            <a:r>
              <a:rPr lang="en-GB" dirty="0"/>
              <a:t>Test of change with a small number of GP practices – January 2022</a:t>
            </a:r>
          </a:p>
          <a:p>
            <a:pPr>
              <a:defRPr/>
            </a:pPr>
            <a:r>
              <a:rPr lang="en-GB" dirty="0"/>
              <a:t>Gradual rollout to all interested GP practices in Highland </a:t>
            </a:r>
          </a:p>
          <a:p>
            <a:pPr lvl="1">
              <a:defRPr/>
            </a:pPr>
            <a:r>
              <a:rPr lang="en-GB" dirty="0"/>
              <a:t>Engagement/discussion</a:t>
            </a:r>
          </a:p>
          <a:p>
            <a:pPr lvl="1">
              <a:defRPr/>
            </a:pPr>
            <a:r>
              <a:rPr lang="en-GB" dirty="0"/>
              <a:t>Training</a:t>
            </a:r>
          </a:p>
          <a:p>
            <a:pPr lvl="1">
              <a:defRPr/>
            </a:pPr>
            <a:r>
              <a:rPr lang="en-GB" dirty="0"/>
              <a:t>Transfer of patients</a:t>
            </a:r>
          </a:p>
          <a:p>
            <a:pPr lvl="1">
              <a:defRPr/>
            </a:pPr>
            <a:r>
              <a:rPr lang="en-GB" dirty="0"/>
              <a:t>Ongoing support</a:t>
            </a:r>
          </a:p>
          <a:p>
            <a:pPr>
              <a:defRPr/>
            </a:pPr>
            <a:r>
              <a:rPr lang="en-GB" dirty="0"/>
              <a:t>Florence will go out of use in Highland – by August 2022</a:t>
            </a:r>
          </a:p>
          <a:p>
            <a:pPr>
              <a:defRPr/>
            </a:pPr>
            <a:endParaRPr lang="en-GB" dirty="0"/>
          </a:p>
          <a:p>
            <a:pPr lvl="1">
              <a:defRPr/>
            </a:pPr>
            <a:endParaRPr lang="en-GB" dirty="0"/>
          </a:p>
          <a:p>
            <a:pPr lvl="1">
              <a:defRPr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6" descr="cid:image004.png@01D21321.D38457C0">
            <a:extLst>
              <a:ext uri="{FF2B5EF4-FFF2-40B4-BE49-F238E27FC236}">
                <a16:creationId xmlns:a16="http://schemas.microsoft.com/office/drawing/2014/main" id="{8FF2D4EE-6B2F-47FD-B001-2D7A3B00B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50813"/>
            <a:ext cx="29432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512C7C-D1E5-41A4-8BEA-5EF772F34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376" y="123827"/>
            <a:ext cx="1565274" cy="11334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15C5F57-FF71-4705-9884-AD6B4D7B1D9D}"/>
              </a:ext>
            </a:extLst>
          </p:cNvPr>
          <p:cNvSpPr txBox="1">
            <a:spLocks/>
          </p:cNvSpPr>
          <p:nvPr/>
        </p:nvSpPr>
        <p:spPr>
          <a:xfrm>
            <a:off x="990600" y="13231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7E7A62-FF79-48A8-8E9F-83020663B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2650" y="1227317"/>
            <a:ext cx="3767137" cy="76719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4F1DFA1-3A57-435E-B8AA-B5429CF9A172}"/>
              </a:ext>
            </a:extLst>
          </p:cNvPr>
          <p:cNvSpPr txBox="1">
            <a:spLocks/>
          </p:cNvSpPr>
          <p:nvPr/>
        </p:nvSpPr>
        <p:spPr>
          <a:xfrm>
            <a:off x="852487" y="9481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0070C0"/>
                </a:solidFill>
              </a:rPr>
              <a:t>                                      </a:t>
            </a:r>
            <a:r>
              <a:rPr lang="en-GB" b="1" dirty="0">
                <a:solidFill>
                  <a:srgbClr val="A6BF4E"/>
                </a:solidFill>
              </a:rPr>
              <a:t>– Home BP Monitoring</a:t>
            </a:r>
          </a:p>
        </p:txBody>
      </p:sp>
    </p:spTree>
    <p:extLst>
      <p:ext uri="{BB962C8B-B14F-4D97-AF65-F5344CB8AC3E}">
        <p14:creationId xmlns:p14="http://schemas.microsoft.com/office/powerpoint/2010/main" val="1751704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6F662-AE93-4139-B8E7-F59C1BB51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0782"/>
            <a:ext cx="10515600" cy="1325563"/>
          </a:xfrm>
        </p:spPr>
        <p:txBody>
          <a:bodyPr/>
          <a:lstStyle/>
          <a:p>
            <a:pPr algn="ctr"/>
            <a:r>
              <a:rPr lang="en-GB" b="1" dirty="0"/>
              <a:t>Any Questions?</a:t>
            </a:r>
          </a:p>
        </p:txBody>
      </p:sp>
      <p:pic>
        <p:nvPicPr>
          <p:cNvPr id="4" name="Picture 6" descr="cid:image004.png@01D21321.D38457C0">
            <a:extLst>
              <a:ext uri="{FF2B5EF4-FFF2-40B4-BE49-F238E27FC236}">
                <a16:creationId xmlns:a16="http://schemas.microsoft.com/office/drawing/2014/main" id="{8FF2D4EE-6B2F-47FD-B001-2D7A3B00B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50813"/>
            <a:ext cx="29432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512C7C-D1E5-41A4-8BEA-5EF772F34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376" y="123827"/>
            <a:ext cx="1565274" cy="11334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1EF80C2-8C64-4254-8B36-23DEBFE785F7}"/>
              </a:ext>
            </a:extLst>
          </p:cNvPr>
          <p:cNvSpPr txBox="1">
            <a:spLocks/>
          </p:cNvSpPr>
          <p:nvPr/>
        </p:nvSpPr>
        <p:spPr>
          <a:xfrm>
            <a:off x="1797424" y="2971800"/>
            <a:ext cx="85689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altLang="en-US" b="1" dirty="0" err="1">
                <a:solidFill>
                  <a:srgbClr val="0070C0"/>
                </a:solidFill>
              </a:rPr>
              <a:t>joanna.gilliatt@nhs.scot</a:t>
            </a:r>
            <a:endParaRPr lang="en-GB" alt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2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6F662-AE93-4139-B8E7-F59C1BB51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613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CCA88-2B48-4A3E-8431-1A55EBFC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9176"/>
            <a:ext cx="10515600" cy="4089398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GB" sz="3200" dirty="0"/>
              <a:t>NHS Highland’s TEC Team – established July 2015</a:t>
            </a:r>
          </a:p>
          <a:p>
            <a:r>
              <a:rPr lang="en-GB" sz="3200" dirty="0"/>
              <a:t>Funded by the Scottish Govt’s TEC Programme 2015-18</a:t>
            </a:r>
          </a:p>
          <a:p>
            <a:r>
              <a:rPr lang="en-GB" sz="3200" dirty="0"/>
              <a:t>TEC = Technology Enabled Care</a:t>
            </a:r>
          </a:p>
          <a:p>
            <a:pPr lvl="1"/>
            <a:r>
              <a:rPr lang="en-GB" sz="2800" dirty="0"/>
              <a:t>Telecare</a:t>
            </a:r>
          </a:p>
          <a:p>
            <a:pPr lvl="1"/>
            <a:r>
              <a:rPr lang="en-GB" sz="2800" dirty="0"/>
              <a:t>Video-conferencing – now Near Me</a:t>
            </a:r>
          </a:p>
          <a:p>
            <a:pPr lvl="1"/>
            <a:r>
              <a:rPr lang="en-GB" sz="2800" dirty="0"/>
              <a:t>Telehealth – home and mobile health monitoring</a:t>
            </a:r>
          </a:p>
          <a:p>
            <a:r>
              <a:rPr lang="en-GB" sz="3200" dirty="0"/>
              <a:t>Aims of the programme:</a:t>
            </a:r>
          </a:p>
          <a:p>
            <a:pPr lvl="1">
              <a:buClr>
                <a:srgbClr val="57C2B8"/>
              </a:buClr>
            </a:pPr>
            <a:r>
              <a:rPr lang="en-GB" sz="2400" dirty="0"/>
              <a:t>Support people to live longer, healthier lives at home</a:t>
            </a:r>
          </a:p>
          <a:p>
            <a:pPr lvl="1">
              <a:buClr>
                <a:srgbClr val="57C2B8"/>
              </a:buClr>
            </a:pPr>
            <a:r>
              <a:rPr lang="en-GB" sz="2400" dirty="0"/>
              <a:t>Prevention, early intervention &amp; self-management</a:t>
            </a:r>
          </a:p>
          <a:p>
            <a:pPr lvl="1">
              <a:buClr>
                <a:srgbClr val="57C2B8"/>
              </a:buClr>
            </a:pPr>
            <a:r>
              <a:rPr lang="en-GB" sz="2400" dirty="0"/>
              <a:t>Improve access to services</a:t>
            </a:r>
          </a:p>
        </p:txBody>
      </p:sp>
      <p:pic>
        <p:nvPicPr>
          <p:cNvPr id="4" name="Picture 6" descr="cid:image004.png@01D21321.D38457C0">
            <a:extLst>
              <a:ext uri="{FF2B5EF4-FFF2-40B4-BE49-F238E27FC236}">
                <a16:creationId xmlns:a16="http://schemas.microsoft.com/office/drawing/2014/main" id="{8FF2D4EE-6B2F-47FD-B001-2D7A3B00B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41288"/>
            <a:ext cx="29432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512C7C-D1E5-41A4-8BEA-5EF772F34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376" y="123827"/>
            <a:ext cx="1565274" cy="11334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4C19A4-9096-4D45-A459-A5199CF30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7000" y="3717927"/>
            <a:ext cx="17049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60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CCA88-2B48-4A3E-8431-1A55EBFC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5500"/>
            <a:ext cx="10515600" cy="4900613"/>
          </a:xfrm>
        </p:spPr>
        <p:txBody>
          <a:bodyPr/>
          <a:lstStyle/>
          <a:p>
            <a:pPr>
              <a:defRPr/>
            </a:pPr>
            <a:r>
              <a:rPr lang="en-GB" dirty="0"/>
              <a:t>Automated text messaging service</a:t>
            </a:r>
          </a:p>
          <a:p>
            <a:pPr>
              <a:defRPr/>
            </a:pPr>
            <a:r>
              <a:rPr lang="en-GB" dirty="0"/>
              <a:t>Uses the patient’s own mobile phone</a:t>
            </a:r>
          </a:p>
          <a:p>
            <a:pPr>
              <a:defRPr/>
            </a:pPr>
            <a:r>
              <a:rPr lang="en-GB" dirty="0"/>
              <a:t>Set up to send a programme of text messages</a:t>
            </a:r>
          </a:p>
          <a:p>
            <a:pPr>
              <a:defRPr/>
            </a:pPr>
            <a:r>
              <a:rPr lang="en-GB" dirty="0"/>
              <a:t>Interactive - patient can send in readings and                                         get advice back</a:t>
            </a:r>
          </a:p>
          <a:p>
            <a:pPr>
              <a:defRPr/>
            </a:pPr>
            <a:r>
              <a:rPr lang="en-GB" dirty="0"/>
              <a:t>Used for </a:t>
            </a:r>
          </a:p>
          <a:p>
            <a:pPr lvl="1">
              <a:defRPr/>
            </a:pPr>
            <a:r>
              <a:rPr lang="en-GB" dirty="0"/>
              <a:t>Tips – advice – reinforcement – support – monitoring: symptoms &amp; readings </a:t>
            </a:r>
          </a:p>
          <a:p>
            <a:pPr>
              <a:defRPr/>
            </a:pPr>
            <a:r>
              <a:rPr lang="en-GB" dirty="0"/>
              <a:t>Asthma – COPD – Heart Failure – IBS – chronic pain – and many more</a:t>
            </a:r>
          </a:p>
          <a:p>
            <a:pPr>
              <a:defRPr/>
            </a:pPr>
            <a:r>
              <a:rPr lang="en-GB" dirty="0"/>
              <a:t>Target – 2,000 patients; achieved by April’18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4" name="Picture 6" descr="cid:image004.png@01D21321.D38457C0">
            <a:extLst>
              <a:ext uri="{FF2B5EF4-FFF2-40B4-BE49-F238E27FC236}">
                <a16:creationId xmlns:a16="http://schemas.microsoft.com/office/drawing/2014/main" id="{8FF2D4EE-6B2F-47FD-B001-2D7A3B00B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50813"/>
            <a:ext cx="29432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512C7C-D1E5-41A4-8BEA-5EF772F34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376" y="123827"/>
            <a:ext cx="1565274" cy="1133474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D976B95-BE8C-46A5-8A19-B97DF4F2A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7069" y="2178895"/>
            <a:ext cx="2891944" cy="272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B358438-C863-4102-8E4E-541A795AC9C7}"/>
              </a:ext>
            </a:extLst>
          </p:cNvPr>
          <p:cNvSpPr txBox="1">
            <a:spLocks/>
          </p:cNvSpPr>
          <p:nvPr/>
        </p:nvSpPr>
        <p:spPr>
          <a:xfrm>
            <a:off x="838200" y="9636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0070C0"/>
                </a:solidFill>
              </a:rPr>
              <a:t>Florence – Simple Telehealth</a:t>
            </a:r>
          </a:p>
        </p:txBody>
      </p:sp>
    </p:spTree>
    <p:extLst>
      <p:ext uri="{BB962C8B-B14F-4D97-AF65-F5344CB8AC3E}">
        <p14:creationId xmlns:p14="http://schemas.microsoft.com/office/powerpoint/2010/main" val="3092306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id:image004.png@01D21321.D38457C0">
            <a:extLst>
              <a:ext uri="{FF2B5EF4-FFF2-40B4-BE49-F238E27FC236}">
                <a16:creationId xmlns:a16="http://schemas.microsoft.com/office/drawing/2014/main" id="{8FF2D4EE-6B2F-47FD-B001-2D7A3B00B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50813"/>
            <a:ext cx="29432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512C7C-D1E5-41A4-8BEA-5EF772F34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376" y="123827"/>
            <a:ext cx="1565274" cy="1133474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630C504E-16DF-42B5-9C2E-231EE8A22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1123527"/>
            <a:ext cx="8232775" cy="534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749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6F662-AE93-4139-B8E7-F59C1BB51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0782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Use of Florence for Home BP Monitoring</a:t>
            </a:r>
          </a:p>
        </p:txBody>
      </p:sp>
      <p:pic>
        <p:nvPicPr>
          <p:cNvPr id="4" name="Picture 6" descr="cid:image004.png@01D21321.D38457C0">
            <a:extLst>
              <a:ext uri="{FF2B5EF4-FFF2-40B4-BE49-F238E27FC236}">
                <a16:creationId xmlns:a16="http://schemas.microsoft.com/office/drawing/2014/main" id="{8FF2D4EE-6B2F-47FD-B001-2D7A3B00B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50813"/>
            <a:ext cx="29432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512C7C-D1E5-41A4-8BEA-5EF772F34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376" y="123827"/>
            <a:ext cx="1565274" cy="113347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EEE1D46B-5716-4D6A-8AA0-5718BCEBA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26" y="2520844"/>
            <a:ext cx="5187280" cy="355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CFB6464-49EB-45FA-8DE9-5753419167E2}"/>
              </a:ext>
            </a:extLst>
          </p:cNvPr>
          <p:cNvSpPr txBox="1">
            <a:spLocks/>
          </p:cNvSpPr>
          <p:nvPr/>
        </p:nvSpPr>
        <p:spPr bwMode="auto">
          <a:xfrm>
            <a:off x="1043608" y="2705100"/>
            <a:ext cx="4709492" cy="387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kern="0" dirty="0"/>
              <a:t>Introduced – June 2017</a:t>
            </a:r>
          </a:p>
          <a:p>
            <a:pPr>
              <a:defRPr/>
            </a:pPr>
            <a:r>
              <a:rPr lang="en-GB" kern="0" dirty="0"/>
              <a:t>Mainly used for diagnosis</a:t>
            </a:r>
          </a:p>
          <a:p>
            <a:pPr>
              <a:defRPr/>
            </a:pPr>
            <a:r>
              <a:rPr lang="en-GB" kern="0" dirty="0"/>
              <a:t>Florence (or Flo) asks for readings twice a day</a:t>
            </a:r>
          </a:p>
          <a:p>
            <a:pPr>
              <a:defRPr/>
            </a:pPr>
            <a:r>
              <a:rPr lang="en-GB" kern="0" dirty="0"/>
              <a:t>Patient sends the reading by text</a:t>
            </a:r>
          </a:p>
          <a:p>
            <a:pPr>
              <a:defRPr/>
            </a:pPr>
            <a:r>
              <a:rPr lang="en-GB" kern="0" dirty="0"/>
              <a:t>Flo gives advice if needed</a:t>
            </a:r>
          </a:p>
          <a:p>
            <a:pPr>
              <a:defRPr/>
            </a:pPr>
            <a:r>
              <a:rPr lang="en-GB" kern="0" dirty="0"/>
              <a:t>Clinician reviews readings</a:t>
            </a:r>
          </a:p>
          <a:p>
            <a:pPr>
              <a:defRPr/>
            </a:pPr>
            <a:endParaRPr lang="en-GB" kern="0" dirty="0"/>
          </a:p>
          <a:p>
            <a:pPr>
              <a:defRPr/>
            </a:pPr>
            <a:endParaRPr lang="en-GB" kern="0" dirty="0"/>
          </a:p>
          <a:p>
            <a:pPr>
              <a:defRPr/>
            </a:pP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468029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6F662-AE93-4139-B8E7-F59C1BB51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0782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Scale-Up BP – 2019 to 2021</a:t>
            </a:r>
          </a:p>
        </p:txBody>
      </p:sp>
      <p:pic>
        <p:nvPicPr>
          <p:cNvPr id="4" name="Picture 6" descr="cid:image004.png@01D21321.D38457C0">
            <a:extLst>
              <a:ext uri="{FF2B5EF4-FFF2-40B4-BE49-F238E27FC236}">
                <a16:creationId xmlns:a16="http://schemas.microsoft.com/office/drawing/2014/main" id="{8FF2D4EE-6B2F-47FD-B001-2D7A3B00B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50813"/>
            <a:ext cx="29432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512C7C-D1E5-41A4-8BEA-5EF772F34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376" y="123827"/>
            <a:ext cx="1565274" cy="113347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CFB6464-49EB-45FA-8DE9-5753419167E2}"/>
              </a:ext>
            </a:extLst>
          </p:cNvPr>
          <p:cNvSpPr txBox="1">
            <a:spLocks/>
          </p:cNvSpPr>
          <p:nvPr/>
        </p:nvSpPr>
        <p:spPr bwMode="auto">
          <a:xfrm>
            <a:off x="1024558" y="2423007"/>
            <a:ext cx="9738692" cy="387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GB" sz="2800" kern="0" dirty="0"/>
              <a:t>New 2 year TEC Programme – started April 2019</a:t>
            </a:r>
          </a:p>
          <a:p>
            <a:pPr>
              <a:defRPr/>
            </a:pPr>
            <a:r>
              <a:rPr lang="en-GB" sz="2800" kern="0" dirty="0"/>
              <a:t>New targets: </a:t>
            </a:r>
          </a:p>
          <a:p>
            <a:pPr lvl="1">
              <a:defRPr/>
            </a:pPr>
            <a:r>
              <a:rPr lang="en-GB" sz="2800" kern="0" dirty="0"/>
              <a:t>2,000 patients </a:t>
            </a:r>
          </a:p>
          <a:p>
            <a:pPr lvl="1">
              <a:defRPr/>
            </a:pPr>
            <a:r>
              <a:rPr lang="en-GB" sz="2800" kern="0" dirty="0"/>
              <a:t>50% of GP practices</a:t>
            </a:r>
          </a:p>
          <a:p>
            <a:pPr>
              <a:defRPr/>
            </a:pPr>
            <a:r>
              <a:rPr lang="en-GB" sz="2800" kern="0" dirty="0"/>
              <a:t>BP monitoring used for:</a:t>
            </a:r>
          </a:p>
          <a:p>
            <a:pPr lvl="1">
              <a:defRPr/>
            </a:pPr>
            <a:r>
              <a:rPr lang="en-GB" sz="2800" kern="0" dirty="0"/>
              <a:t>Diagnosis (daily readings)</a:t>
            </a:r>
          </a:p>
          <a:p>
            <a:pPr lvl="1">
              <a:defRPr/>
            </a:pPr>
            <a:r>
              <a:rPr lang="en-GB" sz="2800" kern="0" dirty="0"/>
              <a:t>Medication titration (twice weekly)</a:t>
            </a:r>
          </a:p>
          <a:p>
            <a:pPr lvl="1">
              <a:defRPr/>
            </a:pPr>
            <a:r>
              <a:rPr lang="en-GB" sz="2800" kern="0" dirty="0"/>
              <a:t>Long-term monitoring (monthly)</a:t>
            </a:r>
          </a:p>
          <a:p>
            <a:pPr>
              <a:defRPr/>
            </a:pPr>
            <a:r>
              <a:rPr lang="en-GB" sz="2800" kern="0" dirty="0"/>
              <a:t>Automated reports go into primary care systems</a:t>
            </a:r>
          </a:p>
          <a:p>
            <a:pPr>
              <a:defRPr/>
            </a:pPr>
            <a:endParaRPr lang="en-GB" kern="0" dirty="0"/>
          </a:p>
          <a:p>
            <a:pPr>
              <a:defRPr/>
            </a:pPr>
            <a:endParaRPr lang="en-GB" kern="0" dirty="0"/>
          </a:p>
          <a:p>
            <a:pPr>
              <a:defRPr/>
            </a:pPr>
            <a:endParaRPr lang="en-GB" kern="0" dirty="0"/>
          </a:p>
          <a:p>
            <a:pPr>
              <a:defRPr/>
            </a:pPr>
            <a:endParaRPr lang="en-GB" kern="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28D16FA-4B59-4632-BF95-A22E8F32C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800" y="2828553"/>
            <a:ext cx="4292380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763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6F662-AE93-4139-B8E7-F59C1BB51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0782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solidFill>
                  <a:srgbClr val="0070C0"/>
                </a:solidFill>
              </a:rPr>
              <a:t>Scale-Up BP – Why?</a:t>
            </a:r>
          </a:p>
        </p:txBody>
      </p:sp>
      <p:pic>
        <p:nvPicPr>
          <p:cNvPr id="4" name="Picture 6" descr="cid:image004.png@01D21321.D38457C0">
            <a:extLst>
              <a:ext uri="{FF2B5EF4-FFF2-40B4-BE49-F238E27FC236}">
                <a16:creationId xmlns:a16="http://schemas.microsoft.com/office/drawing/2014/main" id="{8FF2D4EE-6B2F-47FD-B001-2D7A3B00B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50813"/>
            <a:ext cx="29432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512C7C-D1E5-41A4-8BEA-5EF772F34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376" y="123827"/>
            <a:ext cx="1565274" cy="1133474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CFB6464-49EB-45FA-8DE9-5753419167E2}"/>
              </a:ext>
            </a:extLst>
          </p:cNvPr>
          <p:cNvSpPr txBox="1">
            <a:spLocks/>
          </p:cNvSpPr>
          <p:nvPr/>
        </p:nvSpPr>
        <p:spPr bwMode="auto">
          <a:xfrm>
            <a:off x="1024558" y="2423007"/>
            <a:ext cx="9738692" cy="387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800" dirty="0">
                <a:solidFill>
                  <a:schemeClr val="tx2"/>
                </a:solidFill>
              </a:rPr>
              <a:t>Reduction in GP surgery appointments</a:t>
            </a:r>
          </a:p>
          <a:p>
            <a:pPr lvl="1"/>
            <a:r>
              <a:rPr lang="en-GB" sz="2400" dirty="0">
                <a:solidFill>
                  <a:schemeClr val="tx2"/>
                </a:solidFill>
              </a:rPr>
              <a:t>Reduced patient travel &amp; time off work</a:t>
            </a:r>
          </a:p>
          <a:p>
            <a:pPr lvl="1"/>
            <a:r>
              <a:rPr lang="en-GB" sz="2400" dirty="0">
                <a:solidFill>
                  <a:schemeClr val="tx2"/>
                </a:solidFill>
              </a:rPr>
              <a:t>Increased personal responsibility</a:t>
            </a:r>
          </a:p>
          <a:p>
            <a:r>
              <a:rPr lang="en-GB" sz="2800" dirty="0"/>
              <a:t>Speedier, more accurate diagnosis </a:t>
            </a:r>
          </a:p>
          <a:p>
            <a:pPr lvl="1">
              <a:defRPr/>
            </a:pPr>
            <a:r>
              <a:rPr lang="en-GB" sz="2400" dirty="0">
                <a:solidFill>
                  <a:schemeClr val="tx2"/>
                </a:solidFill>
              </a:rPr>
              <a:t>No more white coat syndrome</a:t>
            </a:r>
          </a:p>
          <a:p>
            <a:pPr lvl="1">
              <a:defRPr/>
            </a:pPr>
            <a:r>
              <a:rPr lang="en-GB" sz="2400" dirty="0">
                <a:solidFill>
                  <a:schemeClr val="tx2"/>
                </a:solidFill>
              </a:rPr>
              <a:t>No need for 24 hour ambulatory monitor</a:t>
            </a:r>
          </a:p>
          <a:p>
            <a:r>
              <a:rPr lang="en-GB" sz="2800" dirty="0"/>
              <a:t>Accurate titration of medication</a:t>
            </a:r>
          </a:p>
          <a:p>
            <a:pPr lvl="1"/>
            <a:r>
              <a:rPr lang="en-GB" sz="2400" dirty="0"/>
              <a:t>Reduced use of unnecessary medication</a:t>
            </a:r>
          </a:p>
          <a:p>
            <a:r>
              <a:rPr lang="en-GB" sz="2800" dirty="0"/>
              <a:t>Improved BP control</a:t>
            </a:r>
          </a:p>
          <a:p>
            <a:pPr lvl="1"/>
            <a:r>
              <a:rPr lang="en-GB" sz="2400" dirty="0"/>
              <a:t>Reduction in heart disease and strokes</a:t>
            </a:r>
          </a:p>
          <a:p>
            <a:pPr>
              <a:defRPr/>
            </a:pPr>
            <a:endParaRPr lang="en-GB" kern="0" dirty="0"/>
          </a:p>
          <a:p>
            <a:pPr>
              <a:defRPr/>
            </a:pPr>
            <a:endParaRPr lang="en-GB" kern="0" dirty="0"/>
          </a:p>
          <a:p>
            <a:pPr>
              <a:defRPr/>
            </a:pPr>
            <a:endParaRPr lang="en-GB" kern="0" dirty="0"/>
          </a:p>
          <a:p>
            <a:pPr>
              <a:defRPr/>
            </a:pP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406012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id:image004.png@01D21321.D38457C0">
            <a:extLst>
              <a:ext uri="{FF2B5EF4-FFF2-40B4-BE49-F238E27FC236}">
                <a16:creationId xmlns:a16="http://schemas.microsoft.com/office/drawing/2014/main" id="{8FF2D4EE-6B2F-47FD-B001-2D7A3B00B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50813"/>
            <a:ext cx="29432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512C7C-D1E5-41A4-8BEA-5EF772F34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376" y="123827"/>
            <a:ext cx="1565274" cy="1133474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3358A1A6-A768-4D5A-AD5D-79D026932AAE}"/>
              </a:ext>
            </a:extLst>
          </p:cNvPr>
          <p:cNvSpPr txBox="1">
            <a:spLocks/>
          </p:cNvSpPr>
          <p:nvPr/>
        </p:nvSpPr>
        <p:spPr>
          <a:xfrm>
            <a:off x="838200" y="11707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0070C0"/>
                </a:solidFill>
              </a:rPr>
              <a:t>Uptake of Florence for BP monitoring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94CEA65-433B-447D-88E4-FFCA04AF4665}"/>
              </a:ext>
            </a:extLst>
          </p:cNvPr>
          <p:cNvSpPr txBox="1">
            <a:spLocks/>
          </p:cNvSpPr>
          <p:nvPr/>
        </p:nvSpPr>
        <p:spPr bwMode="auto">
          <a:xfrm>
            <a:off x="581026" y="2705100"/>
            <a:ext cx="2857500" cy="387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–"/>
              <a:defRPr sz="3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GB" kern="0" dirty="0"/>
              <a:t>GP practices trained to use Florence:</a:t>
            </a:r>
          </a:p>
          <a:p>
            <a:pPr>
              <a:defRPr/>
            </a:pPr>
            <a:r>
              <a:rPr lang="en-GB" kern="0" dirty="0"/>
              <a:t>March’20 – 14</a:t>
            </a:r>
          </a:p>
          <a:p>
            <a:pPr>
              <a:defRPr/>
            </a:pPr>
            <a:r>
              <a:rPr lang="en-GB" kern="0" dirty="0"/>
              <a:t>Present – 51 </a:t>
            </a:r>
          </a:p>
          <a:p>
            <a:pPr>
              <a:defRPr/>
            </a:pPr>
            <a:endParaRPr lang="en-GB" kern="0" dirty="0"/>
          </a:p>
          <a:p>
            <a:pPr>
              <a:defRPr/>
            </a:pPr>
            <a:endParaRPr lang="en-GB" kern="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426745A-D4A6-4219-A10C-8F7F39308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715" y="2398077"/>
            <a:ext cx="7934960" cy="405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66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CCA88-2B48-4A3E-8431-1A55EBFCD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5500"/>
            <a:ext cx="10515600" cy="490061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b="1" dirty="0"/>
              <a:t>What’s good</a:t>
            </a:r>
          </a:p>
          <a:p>
            <a:pPr>
              <a:defRPr/>
            </a:pPr>
            <a:r>
              <a:rPr lang="en-GB" dirty="0"/>
              <a:t>Simple to use</a:t>
            </a:r>
          </a:p>
          <a:p>
            <a:pPr>
              <a:defRPr/>
            </a:pPr>
            <a:r>
              <a:rPr lang="en-GB" dirty="0"/>
              <a:t>Simple to create new protocols</a:t>
            </a:r>
          </a:p>
          <a:p>
            <a:pPr>
              <a:defRPr/>
            </a:pPr>
            <a:r>
              <a:rPr lang="en-GB" dirty="0"/>
              <a:t>Free for patients to use</a:t>
            </a:r>
          </a:p>
          <a:p>
            <a:pPr marL="0" indent="0">
              <a:buNone/>
              <a:defRPr/>
            </a:pPr>
            <a:r>
              <a:rPr lang="en-GB" b="1" dirty="0"/>
              <a:t>What’s not so good</a:t>
            </a:r>
          </a:p>
          <a:p>
            <a:pPr>
              <a:defRPr/>
            </a:pPr>
            <a:r>
              <a:rPr lang="en-GB" dirty="0"/>
              <a:t>Patient needs a mobile phone and to be able to text</a:t>
            </a:r>
          </a:p>
          <a:p>
            <a:pPr>
              <a:defRPr/>
            </a:pPr>
            <a:r>
              <a:rPr lang="en-GB" dirty="0"/>
              <a:t>No option for the patient to see a graph of their own readings</a:t>
            </a:r>
          </a:p>
          <a:p>
            <a:pPr>
              <a:defRPr/>
            </a:pPr>
            <a:r>
              <a:rPr lang="en-GB" dirty="0"/>
              <a:t>Only simple protocols are possible</a:t>
            </a:r>
          </a:p>
          <a:p>
            <a:pPr>
              <a:defRPr/>
            </a:pPr>
            <a:r>
              <a:rPr lang="en-GB" dirty="0"/>
              <a:t>Expensive – 8p per text message x 46,000 texts = £3,680 per month </a:t>
            </a:r>
          </a:p>
          <a:p>
            <a:pPr>
              <a:defRPr/>
            </a:pPr>
            <a:endParaRPr lang="en-GB" dirty="0"/>
          </a:p>
        </p:txBody>
      </p:sp>
      <p:pic>
        <p:nvPicPr>
          <p:cNvPr id="4" name="Picture 6" descr="cid:image004.png@01D21321.D38457C0">
            <a:extLst>
              <a:ext uri="{FF2B5EF4-FFF2-40B4-BE49-F238E27FC236}">
                <a16:creationId xmlns:a16="http://schemas.microsoft.com/office/drawing/2014/main" id="{8FF2D4EE-6B2F-47FD-B001-2D7A3B00B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150813"/>
            <a:ext cx="2943225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512C7C-D1E5-41A4-8BEA-5EF772F34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6376" y="123827"/>
            <a:ext cx="1565274" cy="1133474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D976B95-BE8C-46A5-8A19-B97DF4F2A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0044" y="1517650"/>
            <a:ext cx="2891944" cy="272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B358438-C863-4102-8E4E-541A795AC9C7}"/>
              </a:ext>
            </a:extLst>
          </p:cNvPr>
          <p:cNvSpPr txBox="1">
            <a:spLocks/>
          </p:cNvSpPr>
          <p:nvPr/>
        </p:nvSpPr>
        <p:spPr>
          <a:xfrm>
            <a:off x="838200" y="9636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rgbClr val="0070C0"/>
                </a:solidFill>
              </a:rPr>
              <a:t>Florence – Pros &amp; Cons</a:t>
            </a:r>
          </a:p>
        </p:txBody>
      </p:sp>
    </p:spTree>
    <p:extLst>
      <p:ext uri="{BB962C8B-B14F-4D97-AF65-F5344CB8AC3E}">
        <p14:creationId xmlns:p14="http://schemas.microsoft.com/office/powerpoint/2010/main" val="24983168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5042</TotalTime>
  <Words>642</Words>
  <Application>Microsoft Office PowerPoint</Application>
  <PresentationFormat>Widescreen</PresentationFormat>
  <Paragraphs>130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Home BP Monitoring  in Highland</vt:lpstr>
      <vt:lpstr>Background</vt:lpstr>
      <vt:lpstr>PowerPoint Presentation</vt:lpstr>
      <vt:lpstr>PowerPoint Presentation</vt:lpstr>
      <vt:lpstr>Use of Florence for Home BP Monitoring</vt:lpstr>
      <vt:lpstr>Scale-Up BP – 2019 to 2021</vt:lpstr>
      <vt:lpstr>Scale-Up BP – Why?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BP Monitoring in Highland</dc:title>
  <dc:creator>Joanna Gilliatt (NHS Highland)</dc:creator>
  <cp:lastModifiedBy>Joanna Gilliatt (NHS Highland)</cp:lastModifiedBy>
  <cp:revision>32</cp:revision>
  <dcterms:created xsi:type="dcterms:W3CDTF">2021-11-30T06:24:43Z</dcterms:created>
  <dcterms:modified xsi:type="dcterms:W3CDTF">2021-12-03T18:28:24Z</dcterms:modified>
</cp:coreProperties>
</file>