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8" r:id="rId3"/>
    <p:sldId id="259" r:id="rId4"/>
    <p:sldId id="272" r:id="rId5"/>
    <p:sldId id="270" r:id="rId6"/>
    <p:sldId id="277" r:id="rId7"/>
    <p:sldId id="281" r:id="rId8"/>
    <p:sldId id="280" r:id="rId9"/>
    <p:sldId id="279" r:id="rId10"/>
    <p:sldId id="257" r:id="rId11"/>
    <p:sldId id="271" r:id="rId12"/>
    <p:sldId id="258" r:id="rId13"/>
    <p:sldId id="261" r:id="rId14"/>
    <p:sldId id="266" r:id="rId15"/>
    <p:sldId id="262" r:id="rId16"/>
    <p:sldId id="268" r:id="rId17"/>
    <p:sldId id="269" r:id="rId18"/>
    <p:sldId id="267" r:id="rId19"/>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0D05B4-5090-4E25-BDB9-BCC1F04F8101}" v="2028" dt="2021-05-05T15:47:23.4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p:scale>
          <a:sx n="76" d="100"/>
          <a:sy n="76" d="100"/>
        </p:scale>
        <p:origin x="-43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4F9AB-F4A6-474D-8D8F-E8D2730F916E}" type="datetimeFigureOut">
              <a:rPr lang="en-GB" smtClean="0"/>
              <a:t>20/07/2021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E197-C077-44DB-BDE4-DF26638D2021}" type="slidenum">
              <a:rPr lang="en-GB" smtClean="0"/>
              <a:t>‹#›</a:t>
            </a:fld>
            <a:endParaRPr lang="en-GB"/>
          </a:p>
        </p:txBody>
      </p:sp>
    </p:spTree>
    <p:extLst>
      <p:ext uri="{BB962C8B-B14F-4D97-AF65-F5344CB8AC3E}">
        <p14:creationId xmlns:p14="http://schemas.microsoft.com/office/powerpoint/2010/main" val="285735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20/07/2021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20/07/2021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20/07/2021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20/07/2021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v731EXFR2k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cs typeface="Calibri Light"/>
              </a:rPr>
              <a:t>The what, where and why of the pelvic floor?</a:t>
            </a:r>
            <a:endParaRPr lang="en-GB" dirty="0"/>
          </a:p>
        </p:txBody>
      </p:sp>
      <p:sp>
        <p:nvSpPr>
          <p:cNvPr id="3" name="Subtitle 2"/>
          <p:cNvSpPr>
            <a:spLocks noGrp="1"/>
          </p:cNvSpPr>
          <p:nvPr>
            <p:ph type="subTitle" idx="1"/>
          </p:nvPr>
        </p:nvSpPr>
        <p:spPr/>
        <p:txBody>
          <a:bodyPr vert="horz" lIns="91440" tIns="45720" rIns="91440" bIns="45720" rtlCol="0" anchor="t">
            <a:normAutofit/>
          </a:bodyPr>
          <a:lstStyle/>
          <a:p>
            <a:r>
              <a:rPr lang="en-GB" dirty="0">
                <a:cs typeface="Calibri"/>
              </a:rPr>
              <a:t>Lynne Tait</a:t>
            </a:r>
          </a:p>
          <a:p>
            <a:r>
              <a:rPr lang="en-GB" dirty="0">
                <a:cs typeface="Calibri"/>
              </a:rPr>
              <a:t>Pelvic health specialist physiotherapist</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C03798-CB06-4A4F-98B5-38E15560D8DC}"/>
              </a:ext>
            </a:extLst>
          </p:cNvPr>
          <p:cNvSpPr>
            <a:spLocks noGrp="1"/>
          </p:cNvSpPr>
          <p:nvPr>
            <p:ph type="title"/>
          </p:nvPr>
        </p:nvSpPr>
        <p:spPr/>
        <p:txBody>
          <a:bodyPr/>
          <a:lstStyle/>
          <a:p>
            <a:r>
              <a:rPr lang="en-GB" dirty="0" smtClean="0">
                <a:cs typeface="Calibri Light"/>
              </a:rPr>
              <a:t>Research suggests that the following risk factors </a:t>
            </a:r>
            <a:r>
              <a:rPr lang="en-GB" i="1" dirty="0" smtClean="0">
                <a:cs typeface="Calibri Light"/>
              </a:rPr>
              <a:t>may</a:t>
            </a:r>
            <a:r>
              <a:rPr lang="en-GB" dirty="0" smtClean="0">
                <a:cs typeface="Calibri Light"/>
              </a:rPr>
              <a:t> cause pelvic floor dysfunction…</a:t>
            </a:r>
            <a:endParaRPr lang="en-GB" dirty="0">
              <a:cs typeface="Calibri Light"/>
            </a:endParaRPr>
          </a:p>
        </p:txBody>
      </p:sp>
      <p:sp>
        <p:nvSpPr>
          <p:cNvPr id="3" name="Content Placeholder 2">
            <a:extLst>
              <a:ext uri="{FF2B5EF4-FFF2-40B4-BE49-F238E27FC236}">
                <a16:creationId xmlns:a16="http://schemas.microsoft.com/office/drawing/2014/main" xmlns="" id="{F77E12E9-29FC-4799-A23C-9D70531BFDE7}"/>
              </a:ext>
            </a:extLst>
          </p:cNvPr>
          <p:cNvSpPr>
            <a:spLocks noGrp="1"/>
          </p:cNvSpPr>
          <p:nvPr>
            <p:ph idx="1"/>
          </p:nvPr>
        </p:nvSpPr>
        <p:spPr>
          <a:xfrm>
            <a:off x="838200" y="1352811"/>
            <a:ext cx="10515600" cy="5311036"/>
          </a:xfrm>
        </p:spPr>
        <p:txBody>
          <a:bodyPr vert="horz" lIns="91440" tIns="45720" rIns="91440" bIns="45720" rtlCol="0" anchor="t">
            <a:normAutofit fontScale="92500" lnSpcReduction="20000"/>
          </a:bodyPr>
          <a:lstStyle/>
          <a:p>
            <a:pPr marL="0" indent="0">
              <a:buNone/>
            </a:pPr>
            <a:endParaRPr lang="en-GB" i="1" dirty="0">
              <a:cs typeface="Calibri"/>
            </a:endParaRPr>
          </a:p>
          <a:p>
            <a:r>
              <a:rPr lang="en-GB" dirty="0" smtClean="0">
                <a:cs typeface="Calibri"/>
              </a:rPr>
              <a:t>Chronic cough</a:t>
            </a:r>
          </a:p>
          <a:p>
            <a:r>
              <a:rPr lang="en-GB" dirty="0" smtClean="0">
                <a:cs typeface="Calibri"/>
              </a:rPr>
              <a:t>Pregnancy (risk increases with each one)</a:t>
            </a:r>
          </a:p>
          <a:p>
            <a:r>
              <a:rPr lang="en-GB" dirty="0" smtClean="0">
                <a:cs typeface="Calibri"/>
              </a:rPr>
              <a:t>Childbirth (risk increases with babies over 8lb, instrumental deliveries, or pushing for over 2 hours.)</a:t>
            </a:r>
          </a:p>
          <a:p>
            <a:r>
              <a:rPr lang="en-GB" dirty="0" smtClean="0">
                <a:cs typeface="Calibri"/>
              </a:rPr>
              <a:t>Genetics (family history)</a:t>
            </a:r>
          </a:p>
          <a:p>
            <a:r>
              <a:rPr lang="en-GB" dirty="0" smtClean="0">
                <a:cs typeface="Calibri"/>
              </a:rPr>
              <a:t>Constipation (straining should be avoided)</a:t>
            </a:r>
          </a:p>
          <a:p>
            <a:r>
              <a:rPr lang="en-GB" dirty="0" smtClean="0">
                <a:cs typeface="Calibri"/>
              </a:rPr>
              <a:t>High BMI</a:t>
            </a:r>
          </a:p>
          <a:p>
            <a:r>
              <a:rPr lang="en-GB" dirty="0" smtClean="0">
                <a:cs typeface="Calibri"/>
              </a:rPr>
              <a:t>Smoking </a:t>
            </a:r>
          </a:p>
          <a:p>
            <a:r>
              <a:rPr lang="en-GB" dirty="0" smtClean="0">
                <a:cs typeface="Calibri"/>
              </a:rPr>
              <a:t>Heavy lifting (lifting itself is not dangerous but technique and strength is important)</a:t>
            </a:r>
          </a:p>
          <a:p>
            <a:r>
              <a:rPr lang="en-GB" dirty="0" smtClean="0">
                <a:cs typeface="Calibri"/>
              </a:rPr>
              <a:t>Age (hormonal changes during perimenopause may cause </a:t>
            </a:r>
            <a:r>
              <a:rPr lang="en-GB" dirty="0" err="1" smtClean="0">
                <a:cs typeface="Calibri"/>
              </a:rPr>
              <a:t>uro</a:t>
            </a:r>
            <a:r>
              <a:rPr lang="en-GB" dirty="0" smtClean="0">
                <a:cs typeface="Calibri"/>
              </a:rPr>
              <a:t>-genital symptoms)</a:t>
            </a:r>
          </a:p>
          <a:p>
            <a:pPr marL="0" indent="0">
              <a:buNone/>
            </a:pPr>
            <a:endParaRPr lang="en-GB" dirty="0" smtClean="0">
              <a:cs typeface="Calibri"/>
            </a:endParaRPr>
          </a:p>
          <a:p>
            <a:endParaRPr lang="en-GB" dirty="0" smtClean="0">
              <a:cs typeface="Calibri"/>
            </a:endParaRPr>
          </a:p>
        </p:txBody>
      </p:sp>
    </p:spTree>
    <p:extLst>
      <p:ext uri="{BB962C8B-B14F-4D97-AF65-F5344CB8AC3E}">
        <p14:creationId xmlns:p14="http://schemas.microsoft.com/office/powerpoint/2010/main" val="3614078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7107" y="0"/>
            <a:ext cx="7916449" cy="6858000"/>
          </a:xfrm>
        </p:spPr>
      </p:pic>
    </p:spTree>
    <p:extLst>
      <p:ext uri="{BB962C8B-B14F-4D97-AF65-F5344CB8AC3E}">
        <p14:creationId xmlns:p14="http://schemas.microsoft.com/office/powerpoint/2010/main" val="2274893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F8BC4A-339A-4935-BF37-A07D55E0F923}"/>
              </a:ext>
            </a:extLst>
          </p:cNvPr>
          <p:cNvSpPr>
            <a:spLocks noGrp="1"/>
          </p:cNvSpPr>
          <p:nvPr>
            <p:ph type="title"/>
          </p:nvPr>
        </p:nvSpPr>
        <p:spPr/>
        <p:txBody>
          <a:bodyPr/>
          <a:lstStyle/>
          <a:p>
            <a:r>
              <a:rPr lang="en-GB" dirty="0" smtClean="0">
                <a:cs typeface="Calibri Light"/>
              </a:rPr>
              <a:t>So how do we work it?</a:t>
            </a:r>
            <a:endParaRPr lang="en-GB" dirty="0"/>
          </a:p>
        </p:txBody>
      </p:sp>
      <p:sp>
        <p:nvSpPr>
          <p:cNvPr id="3" name="Content Placeholder 2">
            <a:extLst>
              <a:ext uri="{FF2B5EF4-FFF2-40B4-BE49-F238E27FC236}">
                <a16:creationId xmlns:a16="http://schemas.microsoft.com/office/drawing/2014/main" xmlns="" id="{5546655F-F41A-44C0-BE2B-C62C8814EF96}"/>
              </a:ext>
            </a:extLst>
          </p:cNvPr>
          <p:cNvSpPr>
            <a:spLocks noGrp="1"/>
          </p:cNvSpPr>
          <p:nvPr>
            <p:ph idx="1"/>
          </p:nvPr>
        </p:nvSpPr>
        <p:spPr/>
        <p:txBody>
          <a:bodyPr vert="horz" lIns="91440" tIns="45720" rIns="91440" bIns="45720" rtlCol="0" anchor="t">
            <a:normAutofit lnSpcReduction="10000"/>
          </a:bodyPr>
          <a:lstStyle/>
          <a:p>
            <a:pPr marL="0" indent="0">
              <a:buNone/>
            </a:pPr>
            <a:r>
              <a:rPr lang="en-GB" dirty="0" smtClean="0">
                <a:cs typeface="Calibri"/>
              </a:rPr>
              <a:t>Check out NHS Highland </a:t>
            </a:r>
            <a:r>
              <a:rPr lang="en-GB" dirty="0" err="1" smtClean="0">
                <a:cs typeface="Calibri"/>
              </a:rPr>
              <a:t>youtube</a:t>
            </a:r>
            <a:r>
              <a:rPr lang="en-GB" dirty="0" smtClean="0">
                <a:cs typeface="Calibri"/>
              </a:rPr>
              <a:t> video “your pelvic floor”…</a:t>
            </a:r>
            <a:endParaRPr lang="en-GB" dirty="0">
              <a:cs typeface="Calibri"/>
            </a:endParaRPr>
          </a:p>
          <a:p>
            <a:pPr marL="0" indent="0">
              <a:buNone/>
            </a:pPr>
            <a:r>
              <a:rPr lang="en-GB" dirty="0">
                <a:hlinkClick r:id="rId2"/>
              </a:rPr>
              <a:t>Your pelvic floor </a:t>
            </a:r>
            <a:r>
              <a:rPr lang="en-GB" dirty="0" smtClean="0">
                <a:hlinkClick r:id="rId2"/>
              </a:rPr>
              <a:t>– YouTube</a:t>
            </a:r>
            <a:endParaRPr lang="en-GB" dirty="0"/>
          </a:p>
          <a:p>
            <a:pPr marL="0" indent="0">
              <a:buNone/>
            </a:pPr>
            <a:endParaRPr lang="en-GB" dirty="0">
              <a:cs typeface="Calibri"/>
            </a:endParaRPr>
          </a:p>
          <a:p>
            <a:pPr marL="0" indent="0">
              <a:buNone/>
            </a:pPr>
            <a:r>
              <a:rPr lang="en-GB" dirty="0" smtClean="0">
                <a:cs typeface="Calibri"/>
              </a:rPr>
              <a:t>Tips:</a:t>
            </a:r>
          </a:p>
          <a:p>
            <a:pPr marL="0" indent="0">
              <a:buNone/>
            </a:pPr>
            <a:r>
              <a:rPr lang="en-GB" dirty="0" smtClean="0">
                <a:cs typeface="Calibri"/>
              </a:rPr>
              <a:t>*Do not hold your breath whilst exercising the muscles.</a:t>
            </a:r>
          </a:p>
          <a:p>
            <a:pPr marL="0" indent="0">
              <a:buNone/>
            </a:pPr>
            <a:r>
              <a:rPr lang="en-GB" dirty="0" smtClean="0">
                <a:cs typeface="Calibri"/>
              </a:rPr>
              <a:t>*Try in a variety of positions but usually lying or sitting is easier than standing.</a:t>
            </a:r>
          </a:p>
          <a:p>
            <a:pPr marL="0" indent="0">
              <a:buNone/>
            </a:pPr>
            <a:r>
              <a:rPr lang="en-GB" dirty="0" smtClean="0">
                <a:cs typeface="Calibri"/>
              </a:rPr>
              <a:t>*If symptomatic aim for 30 reps a day of both long hold and quick contractions. Symptoms usually reduce/resolve within 3 months. IF NOT THEN PLEASE SEEK HELP. </a:t>
            </a:r>
          </a:p>
          <a:p>
            <a:pPr marL="0" indent="0">
              <a:buNone/>
            </a:pPr>
            <a:endParaRPr lang="en-GB" dirty="0">
              <a:cs typeface="Calibri"/>
            </a:endParaRPr>
          </a:p>
        </p:txBody>
      </p:sp>
    </p:spTree>
    <p:extLst>
      <p:ext uri="{BB962C8B-B14F-4D97-AF65-F5344CB8AC3E}">
        <p14:creationId xmlns:p14="http://schemas.microsoft.com/office/powerpoint/2010/main" val="2983362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shouldn’t I do pelvic floor exercises?</a:t>
            </a:r>
            <a:endParaRPr lang="en-GB" dirty="0"/>
          </a:p>
        </p:txBody>
      </p:sp>
      <p:sp>
        <p:nvSpPr>
          <p:cNvPr id="3" name="Content Placeholder 2"/>
          <p:cNvSpPr>
            <a:spLocks noGrp="1"/>
          </p:cNvSpPr>
          <p:nvPr>
            <p:ph idx="1"/>
          </p:nvPr>
        </p:nvSpPr>
        <p:spPr>
          <a:xfrm>
            <a:off x="838200" y="1377863"/>
            <a:ext cx="10515600" cy="4799100"/>
          </a:xfrm>
        </p:spPr>
        <p:txBody>
          <a:bodyPr>
            <a:normAutofit/>
          </a:bodyPr>
          <a:lstStyle/>
          <a:p>
            <a:pPr marL="0" indent="0">
              <a:buNone/>
            </a:pPr>
            <a:endParaRPr lang="en-GB" dirty="0" smtClean="0"/>
          </a:p>
          <a:p>
            <a:r>
              <a:rPr lang="en-GB" dirty="0" smtClean="0"/>
              <a:t>If it causes pain to contract the muscles…..if should NEVER be sore.</a:t>
            </a:r>
          </a:p>
          <a:p>
            <a:r>
              <a:rPr lang="en-GB" dirty="0" smtClean="0"/>
              <a:t>If you are unsure if you are doing them right…best to get checked out by a pelvic health physiotherapist if so.</a:t>
            </a:r>
          </a:p>
          <a:p>
            <a:endParaRPr lang="en-GB" dirty="0"/>
          </a:p>
        </p:txBody>
      </p:sp>
    </p:spTree>
    <p:extLst>
      <p:ext uri="{BB962C8B-B14F-4D97-AF65-F5344CB8AC3E}">
        <p14:creationId xmlns:p14="http://schemas.microsoft.com/office/powerpoint/2010/main" val="3631467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I check I am doing it right?</a:t>
            </a:r>
            <a:endParaRPr lang="en-GB" dirty="0"/>
          </a:p>
        </p:txBody>
      </p:sp>
      <p:sp>
        <p:nvSpPr>
          <p:cNvPr id="3" name="Content Placeholder 2"/>
          <p:cNvSpPr>
            <a:spLocks noGrp="1"/>
          </p:cNvSpPr>
          <p:nvPr>
            <p:ph idx="1"/>
          </p:nvPr>
        </p:nvSpPr>
        <p:spPr/>
        <p:txBody>
          <a:bodyPr/>
          <a:lstStyle/>
          <a:p>
            <a:r>
              <a:rPr lang="en-GB" dirty="0" smtClean="0"/>
              <a:t>Look (use a mirror) – the area of skin (perineum) between the vaginal and anus should draw upwards when contracting</a:t>
            </a:r>
          </a:p>
          <a:p>
            <a:r>
              <a:rPr lang="en-GB" dirty="0" smtClean="0"/>
              <a:t>Feel – gently insert a thumb or finger inside the vagina and should feel a gentle squeeze of the muscles as you contract</a:t>
            </a:r>
          </a:p>
          <a:p>
            <a:r>
              <a:rPr lang="en-GB" dirty="0" smtClean="0"/>
              <a:t>During sex – sometimes your partner may feel them working (not always reliable!!)</a:t>
            </a:r>
          </a:p>
          <a:p>
            <a:r>
              <a:rPr lang="en-GB" dirty="0" smtClean="0"/>
              <a:t>On the loo – can you stop mid flow during a pee? If so this is your pelvic floor working. We do not recommend you do this regularly as it can interfere with your natural reflexes which can prevent you emptying the bladder fully. </a:t>
            </a:r>
            <a:endParaRPr lang="en-GB" dirty="0"/>
          </a:p>
        </p:txBody>
      </p:sp>
    </p:spTree>
    <p:extLst>
      <p:ext uri="{BB962C8B-B14F-4D97-AF65-F5344CB8AC3E}">
        <p14:creationId xmlns:p14="http://schemas.microsoft.com/office/powerpoint/2010/main" val="416921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can I access pelvic floor physios?</a:t>
            </a:r>
            <a:endParaRPr lang="en-GB" dirty="0"/>
          </a:p>
        </p:txBody>
      </p:sp>
      <p:sp>
        <p:nvSpPr>
          <p:cNvPr id="3" name="Content Placeholder 2"/>
          <p:cNvSpPr>
            <a:spLocks noGrp="1"/>
          </p:cNvSpPr>
          <p:nvPr>
            <p:ph idx="1"/>
          </p:nvPr>
        </p:nvSpPr>
        <p:spPr/>
        <p:txBody>
          <a:bodyPr/>
          <a:lstStyle/>
          <a:p>
            <a:pPr marL="0" indent="0">
              <a:buNone/>
            </a:pPr>
            <a:r>
              <a:rPr lang="en-GB" dirty="0" smtClean="0"/>
              <a:t>The pelvic health specialist physiotherapists in NHS Highland use a self referral system. Please phone your local physio department for more info or ask for a referral form from the GP surgery.</a:t>
            </a:r>
          </a:p>
          <a:p>
            <a:pPr marL="0" indent="0">
              <a:buNone/>
            </a:pPr>
            <a:endParaRPr lang="en-GB" dirty="0"/>
          </a:p>
          <a:p>
            <a:pPr marL="0" indent="0">
              <a:buNone/>
            </a:pPr>
            <a:r>
              <a:rPr lang="en-GB" dirty="0" err="1" smtClean="0"/>
              <a:t>Outwith</a:t>
            </a:r>
            <a:r>
              <a:rPr lang="en-GB" dirty="0" smtClean="0"/>
              <a:t> NHS Highland it is worth checking out the “</a:t>
            </a:r>
            <a:r>
              <a:rPr lang="en-GB" dirty="0" err="1" smtClean="0"/>
              <a:t>squeezy</a:t>
            </a:r>
            <a:r>
              <a:rPr lang="en-GB" dirty="0" smtClean="0"/>
              <a:t>” directory for a list of physiotherapist in your area…</a:t>
            </a:r>
          </a:p>
          <a:p>
            <a:pPr marL="0" indent="0">
              <a:buNone/>
            </a:pPr>
            <a:endParaRPr lang="en-GB" dirty="0" smtClean="0"/>
          </a:p>
          <a:p>
            <a:pPr marL="0" indent="0">
              <a:buNone/>
            </a:pPr>
            <a:r>
              <a:rPr lang="en-GB" dirty="0"/>
              <a:t>https://www.squeezyapp.com/directory/</a:t>
            </a:r>
            <a:endParaRPr lang="en-GB" dirty="0" smtClean="0"/>
          </a:p>
          <a:p>
            <a:pPr marL="0" indent="0">
              <a:buNone/>
            </a:pPr>
            <a:endParaRPr lang="en-GB" dirty="0"/>
          </a:p>
        </p:txBody>
      </p:sp>
    </p:spTree>
    <p:extLst>
      <p:ext uri="{BB962C8B-B14F-4D97-AF65-F5344CB8AC3E}">
        <p14:creationId xmlns:p14="http://schemas.microsoft.com/office/powerpoint/2010/main" val="1479422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a pelvic health physiotherapy appointment involve?</a:t>
            </a:r>
            <a:endParaRPr lang="en-GB" dirty="0"/>
          </a:p>
        </p:txBody>
      </p:sp>
      <p:sp>
        <p:nvSpPr>
          <p:cNvPr id="3" name="Content Placeholder 2"/>
          <p:cNvSpPr>
            <a:spLocks noGrp="1"/>
          </p:cNvSpPr>
          <p:nvPr>
            <p:ph idx="1"/>
          </p:nvPr>
        </p:nvSpPr>
        <p:spPr>
          <a:xfrm>
            <a:off x="838200" y="1465545"/>
            <a:ext cx="10515600" cy="4711418"/>
          </a:xfrm>
        </p:spPr>
        <p:txBody>
          <a:bodyPr>
            <a:normAutofit/>
          </a:bodyPr>
          <a:lstStyle/>
          <a:p>
            <a:endParaRPr lang="en-GB" dirty="0" smtClean="0"/>
          </a:p>
          <a:p>
            <a:r>
              <a:rPr lang="en-GB" dirty="0" smtClean="0"/>
              <a:t>Initial consult – may be by telephone (30 – 60 mins)</a:t>
            </a:r>
          </a:p>
          <a:p>
            <a:pPr marL="0" indent="0">
              <a:buNone/>
            </a:pPr>
            <a:endParaRPr lang="en-GB" dirty="0" smtClean="0"/>
          </a:p>
          <a:p>
            <a:pPr marL="0" indent="0">
              <a:buNone/>
            </a:pPr>
            <a:r>
              <a:rPr lang="en-GB" dirty="0" smtClean="0"/>
              <a:t>Questions about…</a:t>
            </a:r>
          </a:p>
          <a:p>
            <a:r>
              <a:rPr lang="en-GB" dirty="0" smtClean="0"/>
              <a:t>General health	           	● Diet / fluid intake		</a:t>
            </a:r>
          </a:p>
          <a:p>
            <a:r>
              <a:rPr lang="en-GB" dirty="0" smtClean="0"/>
              <a:t>Obstetric history		● Bowel habits</a:t>
            </a:r>
          </a:p>
          <a:p>
            <a:r>
              <a:rPr lang="en-GB" dirty="0" err="1" smtClean="0"/>
              <a:t>Gynae</a:t>
            </a:r>
            <a:r>
              <a:rPr lang="en-GB" dirty="0" smtClean="0"/>
              <a:t> history		● Sexual function</a:t>
            </a:r>
          </a:p>
          <a:p>
            <a:r>
              <a:rPr lang="en-GB" dirty="0" smtClean="0"/>
              <a:t>Mental health</a:t>
            </a:r>
          </a:p>
          <a:p>
            <a:r>
              <a:rPr lang="en-GB" dirty="0" smtClean="0"/>
              <a:t>Bladder symptoms		</a:t>
            </a:r>
            <a:endParaRPr lang="en-GB" dirty="0"/>
          </a:p>
        </p:txBody>
      </p:sp>
    </p:spTree>
    <p:extLst>
      <p:ext uri="{BB962C8B-B14F-4D97-AF65-F5344CB8AC3E}">
        <p14:creationId xmlns:p14="http://schemas.microsoft.com/office/powerpoint/2010/main" val="2948985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the physical examination involve?</a:t>
            </a:r>
            <a:endParaRPr lang="en-GB" dirty="0"/>
          </a:p>
        </p:txBody>
      </p:sp>
      <p:sp>
        <p:nvSpPr>
          <p:cNvPr id="3" name="Content Placeholder 2"/>
          <p:cNvSpPr>
            <a:spLocks noGrp="1"/>
          </p:cNvSpPr>
          <p:nvPr>
            <p:ph idx="1"/>
          </p:nvPr>
        </p:nvSpPr>
        <p:spPr>
          <a:xfrm>
            <a:off x="838200" y="1465545"/>
            <a:ext cx="10515600" cy="4711418"/>
          </a:xfrm>
        </p:spPr>
        <p:txBody>
          <a:bodyPr>
            <a:normAutofit lnSpcReduction="10000"/>
          </a:bodyPr>
          <a:lstStyle/>
          <a:p>
            <a:r>
              <a:rPr lang="en-GB" dirty="0" smtClean="0"/>
              <a:t>Examining your general movements and posture</a:t>
            </a:r>
          </a:p>
          <a:p>
            <a:r>
              <a:rPr lang="en-GB" dirty="0" smtClean="0"/>
              <a:t>Abdominal exam </a:t>
            </a:r>
            <a:endParaRPr lang="en-GB" dirty="0" smtClean="0"/>
          </a:p>
          <a:p>
            <a:r>
              <a:rPr lang="en-GB" dirty="0" smtClean="0"/>
              <a:t>External </a:t>
            </a:r>
            <a:r>
              <a:rPr lang="en-GB" dirty="0" smtClean="0"/>
              <a:t>pelvic exam</a:t>
            </a:r>
          </a:p>
          <a:p>
            <a:r>
              <a:rPr lang="en-GB" dirty="0" smtClean="0"/>
              <a:t>Internal pelvic exam – vaginal, anal or both</a:t>
            </a:r>
          </a:p>
          <a:p>
            <a:r>
              <a:rPr lang="en-GB" dirty="0" smtClean="0"/>
              <a:t>Urinalysis – you can bring a urine sample with you</a:t>
            </a:r>
            <a:endParaRPr lang="en-GB" dirty="0" smtClean="0"/>
          </a:p>
          <a:p>
            <a:endParaRPr lang="en-GB" dirty="0"/>
          </a:p>
          <a:p>
            <a:pPr marL="0" indent="0">
              <a:buNone/>
            </a:pPr>
            <a:r>
              <a:rPr lang="en-GB" dirty="0" smtClean="0"/>
              <a:t>Important points</a:t>
            </a:r>
          </a:p>
          <a:p>
            <a:r>
              <a:rPr lang="en-GB" dirty="0" smtClean="0"/>
              <a:t>Informed consent </a:t>
            </a:r>
            <a:r>
              <a:rPr lang="en-GB" dirty="0" smtClean="0"/>
              <a:t>throughout - your </a:t>
            </a:r>
            <a:r>
              <a:rPr lang="en-GB" dirty="0" smtClean="0"/>
              <a:t>pace, no speculum, chaperone offered</a:t>
            </a:r>
          </a:p>
          <a:p>
            <a:r>
              <a:rPr lang="en-GB" dirty="0" smtClean="0"/>
              <a:t>PPE as per public health </a:t>
            </a:r>
            <a:r>
              <a:rPr lang="en-GB" dirty="0" err="1" smtClean="0"/>
              <a:t>covid</a:t>
            </a:r>
            <a:r>
              <a:rPr lang="en-GB" dirty="0" smtClean="0"/>
              <a:t> guidelines – gloves, mask (visor)</a:t>
            </a:r>
            <a:endParaRPr lang="en-GB" dirty="0"/>
          </a:p>
        </p:txBody>
      </p:sp>
    </p:spTree>
    <p:extLst>
      <p:ext uri="{BB962C8B-B14F-4D97-AF65-F5344CB8AC3E}">
        <p14:creationId xmlns:p14="http://schemas.microsoft.com/office/powerpoint/2010/main" val="1624562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Anything else?</a:t>
            </a:r>
            <a:br>
              <a:rPr lang="en-GB" dirty="0" smtClean="0"/>
            </a:br>
            <a:endParaRPr lang="en-GB" dirty="0"/>
          </a:p>
        </p:txBody>
      </p:sp>
      <p:sp>
        <p:nvSpPr>
          <p:cNvPr id="3" name="Content Placeholder 2"/>
          <p:cNvSpPr>
            <a:spLocks noGrp="1"/>
          </p:cNvSpPr>
          <p:nvPr>
            <p:ph idx="1"/>
          </p:nvPr>
        </p:nvSpPr>
        <p:spPr>
          <a:xfrm>
            <a:off x="838200" y="1352811"/>
            <a:ext cx="10515600" cy="4824152"/>
          </a:xfrm>
        </p:spPr>
        <p:txBody>
          <a:bodyPr>
            <a:normAutofit/>
          </a:bodyPr>
          <a:lstStyle/>
          <a:p>
            <a:r>
              <a:rPr lang="en-GB" dirty="0" smtClean="0"/>
              <a:t>We may ask you to fill out some questionnaires and charts to fully assess your bladder and bowel habits.</a:t>
            </a:r>
          </a:p>
          <a:p>
            <a:r>
              <a:rPr lang="en-GB" dirty="0" smtClean="0"/>
              <a:t>Following assessment we formulate a individual treatment plan tailored to our findings. </a:t>
            </a:r>
          </a:p>
          <a:p>
            <a:r>
              <a:rPr lang="en-GB" dirty="0"/>
              <a:t>W</a:t>
            </a:r>
            <a:r>
              <a:rPr lang="en-GB" dirty="0" smtClean="0"/>
              <a:t>e will organise onward referral to other health professions if needed.</a:t>
            </a:r>
          </a:p>
          <a:p>
            <a:r>
              <a:rPr lang="en-GB" dirty="0" smtClean="0"/>
              <a:t>You will be given the opportunity to ask questions at any point and we will always be there to listen.</a:t>
            </a:r>
            <a:endParaRPr lang="en-GB" dirty="0"/>
          </a:p>
        </p:txBody>
      </p:sp>
    </p:spTree>
    <p:extLst>
      <p:ext uri="{BB962C8B-B14F-4D97-AF65-F5344CB8AC3E}">
        <p14:creationId xmlns:p14="http://schemas.microsoft.com/office/powerpoint/2010/main" val="971933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916" y="583744"/>
            <a:ext cx="9144000" cy="656333"/>
          </a:xfrm>
        </p:spPr>
        <p:txBody>
          <a:bodyPr>
            <a:normAutofit fontScale="90000"/>
          </a:bodyPr>
          <a:lstStyle/>
          <a:p>
            <a:r>
              <a:rPr lang="en-GB" dirty="0" smtClean="0"/>
              <a:t>Taboo?</a:t>
            </a:r>
            <a:endParaRPr lang="en-GB" dirty="0"/>
          </a:p>
        </p:txBody>
      </p:sp>
      <p:sp>
        <p:nvSpPr>
          <p:cNvPr id="3" name="Subtitle 2"/>
          <p:cNvSpPr>
            <a:spLocks noGrp="1"/>
          </p:cNvSpPr>
          <p:nvPr>
            <p:ph type="subTitle" idx="1"/>
          </p:nvPr>
        </p:nvSpPr>
        <p:spPr>
          <a:xfrm>
            <a:off x="1402916" y="4836090"/>
            <a:ext cx="9144000" cy="1655762"/>
          </a:xfrm>
        </p:spPr>
        <p:txBody>
          <a:bodyPr>
            <a:normAutofit fontScale="77500" lnSpcReduction="20000"/>
          </a:bodyPr>
          <a:lstStyle/>
          <a:p>
            <a:pPr algn="l"/>
            <a:endParaRPr lang="en-GB" dirty="0"/>
          </a:p>
          <a:p>
            <a:pPr algn="l"/>
            <a:r>
              <a:rPr lang="en-GB" sz="4000" dirty="0" smtClean="0"/>
              <a:t>The latest draft NICE guidelines (2021)  for pelvic floor dysfunction suggest that we should be taught about pelvic floor muscles in school…wouldn’t this be great??!</a:t>
            </a:r>
          </a:p>
          <a:p>
            <a:endParaRPr lang="en-GB" dirty="0"/>
          </a:p>
          <a:p>
            <a:endParaRPr lang="en-GB" dirty="0" smtClean="0"/>
          </a:p>
          <a:p>
            <a:endParaRPr lang="en-GB" dirty="0"/>
          </a:p>
        </p:txBody>
      </p:sp>
      <p:sp>
        <p:nvSpPr>
          <p:cNvPr id="4" name="TextBox 3"/>
          <p:cNvSpPr txBox="1"/>
          <p:nvPr/>
        </p:nvSpPr>
        <p:spPr>
          <a:xfrm>
            <a:off x="1540702" y="1226506"/>
            <a:ext cx="9006214" cy="3539430"/>
          </a:xfrm>
          <a:prstGeom prst="rect">
            <a:avLst/>
          </a:prstGeom>
          <a:noFill/>
        </p:spPr>
        <p:txBody>
          <a:bodyPr wrap="square" rtlCol="0">
            <a:spAutoFit/>
          </a:bodyPr>
          <a:lstStyle/>
          <a:p>
            <a:r>
              <a:rPr lang="en-GB" sz="2800" dirty="0" smtClean="0"/>
              <a:t>Stats suggest that around 1 in 3 women leak urine, around 50% have pelvic organ prolapse after vaginal delivery and around 1 in 10 have </a:t>
            </a:r>
            <a:r>
              <a:rPr lang="en-GB" sz="2800" dirty="0" smtClean="0"/>
              <a:t>anal </a:t>
            </a:r>
            <a:r>
              <a:rPr lang="en-GB" sz="2800" dirty="0" smtClean="0"/>
              <a:t>incontinence. Sadly, some people feel too embarrassed to seek help (so numbers of those suffering are likely higher). Some may not know that help is available. These problems are common but NOT normal. We should not be putting up with them. Spread the word that help is out there!</a:t>
            </a:r>
            <a:endParaRPr lang="en-GB" sz="2800" dirty="0"/>
          </a:p>
        </p:txBody>
      </p:sp>
    </p:spTree>
    <p:extLst>
      <p:ext uri="{BB962C8B-B14F-4D97-AF65-F5344CB8AC3E}">
        <p14:creationId xmlns:p14="http://schemas.microsoft.com/office/powerpoint/2010/main" val="318748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E52BB3-6B0D-43E0-AB46-7080344AE68E}"/>
              </a:ext>
            </a:extLst>
          </p:cNvPr>
          <p:cNvSpPr>
            <a:spLocks noGrp="1"/>
          </p:cNvSpPr>
          <p:nvPr>
            <p:ph type="title"/>
          </p:nvPr>
        </p:nvSpPr>
        <p:spPr/>
        <p:txBody>
          <a:bodyPr/>
          <a:lstStyle/>
          <a:p>
            <a:r>
              <a:rPr lang="en-GB" dirty="0" smtClean="0">
                <a:cs typeface="Calibri Light"/>
              </a:rPr>
              <a:t>What is the pelvic floor?</a:t>
            </a:r>
            <a:endParaRPr lang="en-GB" dirty="0">
              <a:cs typeface="Calibri Light"/>
            </a:endParaRPr>
          </a:p>
        </p:txBody>
      </p:sp>
      <p:sp>
        <p:nvSpPr>
          <p:cNvPr id="3" name="Content Placeholder 2">
            <a:extLst>
              <a:ext uri="{FF2B5EF4-FFF2-40B4-BE49-F238E27FC236}">
                <a16:creationId xmlns:a16="http://schemas.microsoft.com/office/drawing/2014/main" xmlns="" id="{23B22BAE-C317-45A2-BBA7-6F5BB0CA8CB0}"/>
              </a:ext>
            </a:extLst>
          </p:cNvPr>
          <p:cNvSpPr>
            <a:spLocks noGrp="1"/>
          </p:cNvSpPr>
          <p:nvPr>
            <p:ph idx="1"/>
          </p:nvPr>
        </p:nvSpPr>
        <p:spPr/>
        <p:txBody>
          <a:bodyPr vert="horz" lIns="91440" tIns="45720" rIns="91440" bIns="45720" rtlCol="0" anchor="t">
            <a:normAutofit/>
          </a:bodyPr>
          <a:lstStyle/>
          <a:p>
            <a:r>
              <a:rPr lang="en-GB" dirty="0" smtClean="0">
                <a:cs typeface="Calibri"/>
              </a:rPr>
              <a:t>Layers of muscles that sit inside our pelvis</a:t>
            </a:r>
          </a:p>
          <a:p>
            <a:r>
              <a:rPr lang="en-GB" dirty="0" smtClean="0">
                <a:cs typeface="Calibri"/>
              </a:rPr>
              <a:t>They sit underneath the bladder, womb (if you have one) and bowel.</a:t>
            </a:r>
          </a:p>
          <a:p>
            <a:r>
              <a:rPr lang="en-GB" dirty="0" smtClean="0">
                <a:cs typeface="Calibri"/>
              </a:rPr>
              <a:t>Sometimes described as a supportive “sling” (they are more like a bowl shape or like a pair of cupped hands)</a:t>
            </a:r>
          </a:p>
          <a:p>
            <a:r>
              <a:rPr lang="en-GB" dirty="0" smtClean="0">
                <a:cs typeface="Calibri"/>
              </a:rPr>
              <a:t>Women and men have pelvic floor muscles. </a:t>
            </a:r>
          </a:p>
          <a:p>
            <a:pPr marL="0" indent="0">
              <a:buNone/>
            </a:pPr>
            <a:endParaRPr lang="en-GB" dirty="0" smtClean="0">
              <a:cs typeface="Calibri"/>
            </a:endParaRPr>
          </a:p>
          <a:p>
            <a:r>
              <a:rPr lang="en-GB" dirty="0" smtClean="0">
                <a:cs typeface="Calibri"/>
              </a:rPr>
              <a:t>As with any other muscles in the body – they can get weak </a:t>
            </a:r>
            <a:r>
              <a:rPr lang="en-GB" i="1" u="sng" dirty="0" smtClean="0">
                <a:cs typeface="Calibri"/>
              </a:rPr>
              <a:t>however</a:t>
            </a:r>
            <a:r>
              <a:rPr lang="en-GB" dirty="0" smtClean="0">
                <a:cs typeface="Calibri"/>
              </a:rPr>
              <a:t> we can also </a:t>
            </a:r>
            <a:r>
              <a:rPr lang="en-GB" b="1" dirty="0" smtClean="0">
                <a:cs typeface="Calibri"/>
              </a:rPr>
              <a:t>improve </a:t>
            </a:r>
            <a:r>
              <a:rPr lang="en-GB" dirty="0" smtClean="0">
                <a:cs typeface="Calibri"/>
              </a:rPr>
              <a:t>their function through exercises and lifestyle changes. It is NEVER too late to start!</a:t>
            </a:r>
          </a:p>
          <a:p>
            <a:endParaRPr lang="en-GB" dirty="0">
              <a:cs typeface="Calibri"/>
            </a:endParaRPr>
          </a:p>
        </p:txBody>
      </p:sp>
    </p:spTree>
    <p:extLst>
      <p:ext uri="{BB962C8B-B14F-4D97-AF65-F5344CB8AC3E}">
        <p14:creationId xmlns:p14="http://schemas.microsoft.com/office/powerpoint/2010/main" val="3335468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909638"/>
            <a:ext cx="7620000" cy="4972050"/>
          </a:xfrm>
        </p:spPr>
      </p:pic>
    </p:spTree>
    <p:extLst>
      <p:ext uri="{BB962C8B-B14F-4D97-AF65-F5344CB8AC3E}">
        <p14:creationId xmlns:p14="http://schemas.microsoft.com/office/powerpoint/2010/main" val="90283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these muscles do?</a:t>
            </a:r>
            <a:endParaRPr lang="en-GB" dirty="0"/>
          </a:p>
        </p:txBody>
      </p:sp>
      <p:sp>
        <p:nvSpPr>
          <p:cNvPr id="3" name="Content Placeholder 2"/>
          <p:cNvSpPr>
            <a:spLocks noGrp="1"/>
          </p:cNvSpPr>
          <p:nvPr>
            <p:ph idx="1"/>
          </p:nvPr>
        </p:nvSpPr>
        <p:spPr/>
        <p:txBody>
          <a:bodyPr/>
          <a:lstStyle/>
          <a:p>
            <a:endParaRPr lang="en-GB" dirty="0"/>
          </a:p>
          <a:p>
            <a:r>
              <a:rPr lang="en-GB" dirty="0" smtClean="0"/>
              <a:t>Supports the pelvic organs (bladder, womb and bowel).</a:t>
            </a:r>
          </a:p>
          <a:p>
            <a:r>
              <a:rPr lang="en-GB" dirty="0" smtClean="0"/>
              <a:t>Keeps us continent (dry).</a:t>
            </a:r>
          </a:p>
          <a:p>
            <a:r>
              <a:rPr lang="en-GB" dirty="0"/>
              <a:t>Important role in sexual function…a good functioning pelvic floor can help enhance orgasms</a:t>
            </a:r>
            <a:r>
              <a:rPr lang="en-GB" dirty="0" smtClean="0"/>
              <a:t>.</a:t>
            </a:r>
          </a:p>
          <a:p>
            <a:r>
              <a:rPr lang="en-GB" dirty="0" smtClean="0"/>
              <a:t>Makes up part of our “core” of muscles which are important in terms of our posture, back care and overall function.</a:t>
            </a:r>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861804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8460" y="551146"/>
            <a:ext cx="6438377" cy="5143712"/>
          </a:xfrm>
        </p:spPr>
      </p:pic>
      <p:sp>
        <p:nvSpPr>
          <p:cNvPr id="6" name="TextBox 5"/>
          <p:cNvSpPr txBox="1"/>
          <p:nvPr/>
        </p:nvSpPr>
        <p:spPr>
          <a:xfrm>
            <a:off x="3682653" y="6069046"/>
            <a:ext cx="4509370" cy="646331"/>
          </a:xfrm>
          <a:prstGeom prst="rect">
            <a:avLst/>
          </a:prstGeom>
          <a:noFill/>
        </p:spPr>
        <p:txBody>
          <a:bodyPr wrap="square" rtlCol="0">
            <a:spAutoFit/>
          </a:bodyPr>
          <a:lstStyle/>
          <a:p>
            <a:pPr algn="ctr"/>
            <a:r>
              <a:rPr lang="en-GB" sz="3600" dirty="0" smtClean="0"/>
              <a:t>Our   “Core”</a:t>
            </a:r>
            <a:endParaRPr lang="en-GB" sz="3600" dirty="0"/>
          </a:p>
        </p:txBody>
      </p:sp>
    </p:spTree>
    <p:extLst>
      <p:ext uri="{BB962C8B-B14F-4D97-AF65-F5344CB8AC3E}">
        <p14:creationId xmlns:p14="http://schemas.microsoft.com/office/powerpoint/2010/main" val="1240948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6483" y="288099"/>
            <a:ext cx="7954027" cy="6025019"/>
          </a:xfrm>
        </p:spPr>
      </p:pic>
    </p:spTree>
    <p:extLst>
      <p:ext uri="{BB962C8B-B14F-4D97-AF65-F5344CB8AC3E}">
        <p14:creationId xmlns:p14="http://schemas.microsoft.com/office/powerpoint/2010/main" val="605857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go wrong if the pelvic floor isn’t working properly?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Leaking (pee, poo, gas or a combination)</a:t>
            </a:r>
          </a:p>
          <a:p>
            <a:r>
              <a:rPr lang="en-GB" dirty="0" smtClean="0"/>
              <a:t>Prolapse (when either bladder, womb bowel or a combination can move down. Patients may report a feeling of something coming down in the vagina or anus, a heaviness or a dragging sensation).</a:t>
            </a:r>
          </a:p>
          <a:p>
            <a:r>
              <a:rPr lang="en-GB" dirty="0" smtClean="0"/>
              <a:t>Pain (The pelvic floor needs to move and sometimes an overactive pelvic floor or one that struggles to relax and lengthen can cause pain).</a:t>
            </a:r>
          </a:p>
          <a:p>
            <a:r>
              <a:rPr lang="en-GB" dirty="0" smtClean="0"/>
              <a:t>Sexual dysfunction.</a:t>
            </a:r>
          </a:p>
          <a:p>
            <a:r>
              <a:rPr lang="en-GB" dirty="0" smtClean="0"/>
              <a:t>Problems emptying the bladder or bowel fully.</a:t>
            </a:r>
          </a:p>
          <a:p>
            <a:r>
              <a:rPr lang="en-GB" dirty="0" smtClean="0"/>
              <a:t>Urgency (needing to rush to the loo).</a:t>
            </a:r>
          </a:p>
          <a:p>
            <a:r>
              <a:rPr lang="en-GB" dirty="0" smtClean="0"/>
              <a:t>Frequency (going too often to the loo).</a:t>
            </a:r>
            <a:endParaRPr lang="en-GB" dirty="0"/>
          </a:p>
        </p:txBody>
      </p:sp>
    </p:spTree>
    <p:extLst>
      <p:ext uri="{BB962C8B-B14F-4D97-AF65-F5344CB8AC3E}">
        <p14:creationId xmlns:p14="http://schemas.microsoft.com/office/powerpoint/2010/main" val="376142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Having these problems can affect…</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Our mental health</a:t>
            </a:r>
          </a:p>
          <a:p>
            <a:r>
              <a:rPr lang="en-GB" dirty="0" smtClean="0"/>
              <a:t>Our physical health</a:t>
            </a:r>
          </a:p>
          <a:p>
            <a:r>
              <a:rPr lang="en-GB" dirty="0" smtClean="0"/>
              <a:t>Our relationships</a:t>
            </a:r>
          </a:p>
          <a:p>
            <a:r>
              <a:rPr lang="en-GB" dirty="0" smtClean="0"/>
              <a:t>Our sexual health</a:t>
            </a:r>
          </a:p>
          <a:p>
            <a:r>
              <a:rPr lang="en-GB" dirty="0" smtClean="0"/>
              <a:t>Our finances (pads are not cheap!)</a:t>
            </a:r>
          </a:p>
          <a:p>
            <a:r>
              <a:rPr lang="en-GB" dirty="0" smtClean="0"/>
              <a:t>The environment (pads can not be recycled)</a:t>
            </a:r>
          </a:p>
          <a:p>
            <a:r>
              <a:rPr lang="en-GB" dirty="0" smtClean="0"/>
              <a:t>Our pain levels</a:t>
            </a:r>
          </a:p>
          <a:p>
            <a:r>
              <a:rPr lang="en-GB" dirty="0" smtClean="0"/>
              <a:t>Our hobbies</a:t>
            </a:r>
          </a:p>
          <a:p>
            <a:r>
              <a:rPr lang="en-GB" dirty="0" smtClean="0"/>
              <a:t>Our jobs</a:t>
            </a:r>
          </a:p>
          <a:p>
            <a:r>
              <a:rPr lang="en-GB" dirty="0" smtClean="0"/>
              <a:t>Our sleep</a:t>
            </a:r>
          </a:p>
          <a:p>
            <a:r>
              <a:rPr lang="en-GB" dirty="0" smtClean="0"/>
              <a:t>….I could go on</a:t>
            </a:r>
          </a:p>
          <a:p>
            <a:pPr marL="0" indent="0">
              <a:buNone/>
            </a:pPr>
            <a:r>
              <a:rPr lang="en-GB" dirty="0" smtClean="0"/>
              <a:t>………………………………………So please seek help !</a:t>
            </a:r>
          </a:p>
        </p:txBody>
      </p:sp>
    </p:spTree>
    <p:extLst>
      <p:ext uri="{BB962C8B-B14F-4D97-AF65-F5344CB8AC3E}">
        <p14:creationId xmlns:p14="http://schemas.microsoft.com/office/powerpoint/2010/main" val="5538125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518</TotalTime>
  <Words>1023</Words>
  <Application>Microsoft Office PowerPoint</Application>
  <PresentationFormat>Custom</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what, where and why of the pelvic floor?</vt:lpstr>
      <vt:lpstr>Taboo?</vt:lpstr>
      <vt:lpstr>What is the pelvic floor?</vt:lpstr>
      <vt:lpstr>PowerPoint Presentation</vt:lpstr>
      <vt:lpstr>What do these muscles do?</vt:lpstr>
      <vt:lpstr>PowerPoint Presentation</vt:lpstr>
      <vt:lpstr>PowerPoint Presentation</vt:lpstr>
      <vt:lpstr>What can go wrong if the pelvic floor isn’t working properly?</vt:lpstr>
      <vt:lpstr>Having these problems can affect…</vt:lpstr>
      <vt:lpstr>Research suggests that the following risk factors may cause pelvic floor dysfunction…</vt:lpstr>
      <vt:lpstr>PowerPoint Presentation</vt:lpstr>
      <vt:lpstr>So how do we work it?</vt:lpstr>
      <vt:lpstr>When shouldn’t I do pelvic floor exercises?</vt:lpstr>
      <vt:lpstr>How can I check I am doing it right?</vt:lpstr>
      <vt:lpstr>Where can I access pelvic floor physios?</vt:lpstr>
      <vt:lpstr>What does a pelvic health physiotherapy appointment involve?</vt:lpstr>
      <vt:lpstr>What does the physical examination involve?</vt:lpstr>
      <vt:lpstr>Anything else?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Lynne Tait (NHS Highland)</dc:creator>
  <cp:lastModifiedBy>Lynne Tait</cp:lastModifiedBy>
  <cp:revision>148</cp:revision>
  <dcterms:created xsi:type="dcterms:W3CDTF">2021-05-05T15:23:31Z</dcterms:created>
  <dcterms:modified xsi:type="dcterms:W3CDTF">2021-07-20T10:14:42Z</dcterms:modified>
</cp:coreProperties>
</file>